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5" r:id="rId3"/>
    <p:sldId id="320" r:id="rId4"/>
    <p:sldId id="316" r:id="rId5"/>
    <p:sldId id="317" r:id="rId6"/>
    <p:sldId id="318" r:id="rId7"/>
    <p:sldId id="319" r:id="rId8"/>
    <p:sldId id="322" r:id="rId9"/>
    <p:sldId id="323" r:id="rId10"/>
    <p:sldId id="329" r:id="rId11"/>
    <p:sldId id="324" r:id="rId12"/>
    <p:sldId id="256" r:id="rId13"/>
    <p:sldId id="257" r:id="rId14"/>
    <p:sldId id="258" r:id="rId15"/>
    <p:sldId id="259" r:id="rId16"/>
    <p:sldId id="325" r:id="rId17"/>
    <p:sldId id="260" r:id="rId18"/>
    <p:sldId id="261" r:id="rId19"/>
    <p:sldId id="262" r:id="rId20"/>
    <p:sldId id="266" r:id="rId21"/>
    <p:sldId id="263" r:id="rId22"/>
    <p:sldId id="264" r:id="rId23"/>
    <p:sldId id="267" r:id="rId24"/>
    <p:sldId id="265" r:id="rId25"/>
    <p:sldId id="268" r:id="rId26"/>
    <p:sldId id="270" r:id="rId27"/>
    <p:sldId id="269"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326" r:id="rId51"/>
    <p:sldId id="293" r:id="rId52"/>
    <p:sldId id="294" r:id="rId53"/>
    <p:sldId id="295" r:id="rId54"/>
    <p:sldId id="296" r:id="rId55"/>
    <p:sldId id="297" r:id="rId56"/>
    <p:sldId id="298" r:id="rId57"/>
    <p:sldId id="301" r:id="rId58"/>
    <p:sldId id="302" r:id="rId59"/>
    <p:sldId id="300" r:id="rId60"/>
    <p:sldId id="303" r:id="rId61"/>
    <p:sldId id="304" r:id="rId62"/>
    <p:sldId id="305" r:id="rId63"/>
    <p:sldId id="306" r:id="rId64"/>
    <p:sldId id="307" r:id="rId65"/>
    <p:sldId id="309" r:id="rId66"/>
    <p:sldId id="310" r:id="rId67"/>
    <p:sldId id="327" r:id="rId68"/>
    <p:sldId id="311" r:id="rId69"/>
    <p:sldId id="312" r:id="rId70"/>
    <p:sldId id="331" r:id="rId71"/>
    <p:sldId id="332" r:id="rId72"/>
    <p:sldId id="333" r:id="rId73"/>
    <p:sldId id="334" r:id="rId74"/>
    <p:sldId id="335" r:id="rId75"/>
    <p:sldId id="328" r:id="rId7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19578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152849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309544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93878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299486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A55A475-731E-404F-8F1D-CF88D050C642}" type="datetimeFigureOut">
              <a:rPr lang="tr-TR" smtClean="0"/>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9246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A55A475-731E-404F-8F1D-CF88D050C642}" type="datetimeFigureOut">
              <a:rPr lang="tr-TR" smtClean="0"/>
              <a:t>19.04.2017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94204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A55A475-731E-404F-8F1D-CF88D050C642}" type="datetimeFigureOut">
              <a:rPr lang="tr-TR" smtClean="0"/>
              <a:t>19.04.2017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341080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A55A475-731E-404F-8F1D-CF88D050C642}" type="datetimeFigureOut">
              <a:rPr lang="tr-TR" smtClean="0"/>
              <a:t>19.04.2017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257460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A55A475-731E-404F-8F1D-CF88D050C642}" type="datetimeFigureOut">
              <a:rPr lang="tr-TR" smtClean="0"/>
              <a:t>19.04.2017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45100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55A475-731E-404F-8F1D-CF88D050C642}" type="datetimeFigureOut">
              <a:rPr lang="tr-TR" smtClean="0"/>
              <a:t>19.04.2017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344289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55A475-731E-404F-8F1D-CF88D050C642}" type="datetimeFigureOut">
              <a:rPr lang="tr-TR" smtClean="0"/>
              <a:t>19.04.2017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5623DC-1B53-4E5C-8A66-15EDADCEDE15}" type="slidenum">
              <a:rPr lang="tr-TR" smtClean="0"/>
              <a:t>‹#›</a:t>
            </a:fld>
            <a:endParaRPr lang="tr-TR"/>
          </a:p>
        </p:txBody>
      </p:sp>
    </p:spTree>
    <p:extLst>
      <p:ext uri="{BB962C8B-B14F-4D97-AF65-F5344CB8AC3E}">
        <p14:creationId xmlns:p14="http://schemas.microsoft.com/office/powerpoint/2010/main" val="315076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5A475-731E-404F-8F1D-CF88D050C642}" type="datetimeFigureOut">
              <a:rPr lang="tr-TR" smtClean="0"/>
              <a:t>19.04.2017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623DC-1B53-4E5C-8A66-15EDADCEDE15}" type="slidenum">
              <a:rPr lang="tr-TR" smtClean="0"/>
              <a:t>‹#›</a:t>
            </a:fld>
            <a:endParaRPr lang="tr-TR"/>
          </a:p>
        </p:txBody>
      </p:sp>
    </p:spTree>
    <p:extLst>
      <p:ext uri="{BB962C8B-B14F-4D97-AF65-F5344CB8AC3E}">
        <p14:creationId xmlns:p14="http://schemas.microsoft.com/office/powerpoint/2010/main" val="3479184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bwMode="auto">
          <a:xfrm>
            <a:off x="83127" y="2296391"/>
            <a:ext cx="11991109" cy="2590800"/>
          </a:xfrm>
          <a:prstGeom prst="rect">
            <a:avLst/>
          </a:prstGeom>
          <a:solidFill>
            <a:srgbClr val="00B050"/>
          </a:solidFill>
          <a:ln>
            <a:noFill/>
          </a:ln>
          <a:effectLst>
            <a:softEdge rad="127000"/>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defRPr/>
            </a:pPr>
            <a:endParaRPr lang="tr-TR" sz="1200" b="1" kern="0" dirty="0">
              <a:solidFill>
                <a:srgbClr val="FFFFFF"/>
              </a:solidFill>
              <a:latin typeface="Bookman Old Style" panose="02050604050505020204" pitchFamily="18" charset="0"/>
            </a:endParaRPr>
          </a:p>
          <a:p>
            <a:pPr marL="0" indent="0" algn="ctr">
              <a:buNone/>
              <a:defRPr/>
            </a:pPr>
            <a:r>
              <a:rPr lang="tr-TR" sz="3700" b="1" kern="0" dirty="0" smtClean="0">
                <a:solidFill>
                  <a:srgbClr val="FFFFFF"/>
                </a:solidFill>
                <a:effectLst>
                  <a:glow rad="228600">
                    <a:schemeClr val="accent5">
                      <a:satMod val="175000"/>
                      <a:alpha val="40000"/>
                    </a:schemeClr>
                  </a:glow>
                </a:effectLst>
                <a:latin typeface="Bookman Old Style" panose="02050604050505020204" pitchFamily="18" charset="0"/>
              </a:rPr>
              <a:t>MEBBİS İSGB MODÜLÜ</a:t>
            </a:r>
          </a:p>
          <a:p>
            <a:pPr marL="0" indent="0" algn="ctr">
              <a:buNone/>
              <a:defRPr/>
            </a:pPr>
            <a:r>
              <a:rPr lang="tr-TR" sz="3700" b="1" kern="0" dirty="0" smtClean="0">
                <a:solidFill>
                  <a:srgbClr val="FFFFFF"/>
                </a:solidFill>
                <a:effectLst>
                  <a:glow rad="228600">
                    <a:schemeClr val="accent5">
                      <a:satMod val="175000"/>
                      <a:alpha val="40000"/>
                    </a:schemeClr>
                  </a:glow>
                </a:effectLst>
                <a:latin typeface="Bookman Old Style" panose="02050604050505020204" pitchFamily="18" charset="0"/>
              </a:rPr>
              <a:t>ACİL DURUM İŞLEMLERİ EKRANI VERİ GİRİŞİ </a:t>
            </a:r>
          </a:p>
          <a:p>
            <a:pPr marL="0" indent="0" algn="ctr">
              <a:buNone/>
              <a:defRPr/>
            </a:pPr>
            <a:r>
              <a:rPr lang="tr-TR" sz="3700" b="1" kern="0" dirty="0" smtClean="0">
                <a:solidFill>
                  <a:srgbClr val="FFFFFF"/>
                </a:solidFill>
                <a:effectLst>
                  <a:glow rad="228600">
                    <a:schemeClr val="accent5">
                      <a:satMod val="175000"/>
                      <a:alpha val="40000"/>
                    </a:schemeClr>
                  </a:glow>
                </a:effectLst>
                <a:latin typeface="Bookman Old Style" panose="02050604050505020204" pitchFamily="18" charset="0"/>
              </a:rPr>
              <a:t>BİLGİLENDİRME ve REHBERLİK </a:t>
            </a:r>
            <a:r>
              <a:rPr lang="tr-TR" sz="3700" b="1" kern="0" dirty="0" smtClean="0">
                <a:solidFill>
                  <a:srgbClr val="FFFFFF"/>
                </a:solidFill>
                <a:effectLst>
                  <a:glow rad="228600">
                    <a:schemeClr val="accent5">
                      <a:satMod val="175000"/>
                      <a:alpha val="40000"/>
                    </a:schemeClr>
                  </a:glow>
                </a:effectLst>
                <a:latin typeface="Bookman Old Style" panose="02050604050505020204" pitchFamily="18" charset="0"/>
              </a:rPr>
              <a:t>TOPLANTISI</a:t>
            </a:r>
            <a:endParaRPr lang="tr-TR" sz="3700" kern="0" dirty="0">
              <a:solidFill>
                <a:srgbClr val="FFFFFF"/>
              </a:solidFill>
              <a:latin typeface="Bookman Old Style" panose="02050604050505020204" pitchFamily="18" charset="0"/>
            </a:endParaRPr>
          </a:p>
        </p:txBody>
      </p:sp>
      <p:sp>
        <p:nvSpPr>
          <p:cNvPr id="3" name="Unvan 1"/>
          <p:cNvSpPr txBox="1">
            <a:spLocks/>
          </p:cNvSpPr>
          <p:nvPr/>
        </p:nvSpPr>
        <p:spPr bwMode="auto">
          <a:xfrm>
            <a:off x="2712027" y="193212"/>
            <a:ext cx="6660573" cy="1656370"/>
          </a:xfrm>
          <a:prstGeom prst="rect">
            <a:avLst/>
          </a:prstGeom>
          <a:ln/>
          <a:effectLst>
            <a:glow rad="228600">
              <a:schemeClr val="accent1">
                <a:satMod val="175000"/>
                <a:alpha val="40000"/>
              </a:schemeClr>
            </a:glow>
            <a:outerShdw blurRad="57150" dist="19050" dir="5400000" algn="ctr" rotWithShape="0">
              <a:srgbClr val="000000">
                <a:alpha val="63000"/>
              </a:srgbClr>
            </a:outerShdw>
          </a:effectLst>
          <a:scene3d>
            <a:camera prst="orthographicFront"/>
            <a:lightRig rig="threePt" dir="t"/>
          </a:scene3d>
          <a:sp3d>
            <a:bevelT w="114300" prst="artDeco"/>
          </a:sp3d>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T.C. </a:t>
            </a:r>
            <a:b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b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GEVAŞ KAYMAKAMLIĞI</a:t>
            </a:r>
            <a:b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b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İLÇE MİLLİ EĞİTİM MÜDÜRLÜĞÜ</a:t>
            </a:r>
            <a:b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b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İŞYERİ SAĞLIK VE GÜVENLİK BİRİMİ</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332508" y="193213"/>
            <a:ext cx="1901537" cy="174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9632794" y="193212"/>
            <a:ext cx="2088151" cy="1656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5"/>
          <p:cNvSpPr/>
          <p:nvPr/>
        </p:nvSpPr>
        <p:spPr>
          <a:xfrm>
            <a:off x="1828799" y="5334000"/>
            <a:ext cx="8967355" cy="1477328"/>
          </a:xfrm>
          <a:prstGeom prst="rect">
            <a:avLst/>
          </a:prstGeom>
        </p:spPr>
        <p:txBody>
          <a:bodyPr wrap="square">
            <a:spAutoFit/>
          </a:bodyPr>
          <a:lstStyle/>
          <a:p>
            <a:pPr lvl="0" algn="ctr">
              <a:defRPr/>
            </a:pPr>
            <a:r>
              <a:rPr lang="tr-TR" sz="40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Harun YAVUZ</a:t>
            </a:r>
            <a:endPar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endParaRPr>
          </a:p>
          <a:p>
            <a:pPr lvl="0" algn="ctr">
              <a:defRPr/>
            </a:pPr>
            <a:r>
              <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 İş Sağlığı ve Güvenliği Uzmanı</a:t>
            </a:r>
          </a:p>
          <a:p>
            <a:pPr lvl="0" algn="ctr">
              <a:defRPr/>
            </a:pPr>
            <a:r>
              <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Gevaş-Gürpınar-Çatak MEM </a:t>
            </a:r>
            <a:r>
              <a:rPr lang="tr-TR" sz="2500" b="1" kern="0" dirty="0" smtClean="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İSGB Büro Yöneticisi</a:t>
            </a:r>
            <a:endPar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539046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sz="5400" b="1" dirty="0" smtClean="0">
                <a:solidFill>
                  <a:srgbClr val="FF0000"/>
                </a:solidFill>
                <a:effectLst>
                  <a:outerShdw blurRad="38100" dist="38100" dir="2700000" algn="tl">
                    <a:srgbClr val="000000">
                      <a:alpha val="43137"/>
                    </a:srgbClr>
                  </a:outerShdw>
                </a:effectLst>
                <a:latin typeface="+mn-lt"/>
              </a:rPr>
              <a:t>DİKKAT !!!</a:t>
            </a:r>
            <a:endParaRPr lang="tr-TR" sz="5400"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059872"/>
            <a:ext cx="11575473" cy="5715001"/>
          </a:xfrm>
        </p:spPr>
        <p:txBody>
          <a:bodyPr>
            <a:normAutofit/>
          </a:bodyPr>
          <a:lstStyle/>
          <a:p>
            <a:pPr algn="just">
              <a:lnSpc>
                <a:spcPct val="120000"/>
              </a:lnSpc>
            </a:pPr>
            <a:endParaRPr lang="tr-TR" sz="3200" dirty="0" smtClean="0"/>
          </a:p>
          <a:p>
            <a:pPr marL="0" indent="0" algn="just">
              <a:lnSpc>
                <a:spcPct val="120000"/>
              </a:lnSpc>
              <a:buNone/>
            </a:pPr>
            <a:r>
              <a:rPr lang="tr-TR" sz="3600" dirty="0" smtClean="0"/>
              <a:t>     Bu sunum </a:t>
            </a:r>
            <a:r>
              <a:rPr lang="tr-TR" sz="3600" u="sng" dirty="0" smtClean="0"/>
              <a:t>bilgilendirme amaçlıdır.</a:t>
            </a:r>
            <a:r>
              <a:rPr lang="tr-TR" sz="3600" dirty="0" smtClean="0"/>
              <a:t> Okul/kurumlarımız, </a:t>
            </a:r>
            <a:r>
              <a:rPr lang="tr-TR" sz="3600" u="sng" dirty="0" smtClean="0"/>
              <a:t>kendi imkânlarına ve okulun şartlarına(fiziki, coğrafi vb.) göre ekleme ve çıkarımlarda bulunabilir.</a:t>
            </a:r>
            <a:r>
              <a:rPr lang="tr-TR" sz="3600" dirty="0"/>
              <a:t> </a:t>
            </a:r>
            <a:r>
              <a:rPr lang="tr-TR" sz="3600" dirty="0" smtClean="0"/>
              <a:t>Örneğin; Okulun acil durumlardan «Heyelan» tehlikesine maruz kalma ihtimali yoksa bu acil durumun doldurulmaması gerekir. Ya da «Yangın» tehlikesi için ek tedbirler alınmışsa bunlar modüle eklenebilir.</a:t>
            </a:r>
          </a:p>
        </p:txBody>
      </p:sp>
    </p:spTree>
    <p:extLst>
      <p:ext uri="{BB962C8B-B14F-4D97-AF65-F5344CB8AC3E}">
        <p14:creationId xmlns:p14="http://schemas.microsoft.com/office/powerpoint/2010/main" val="159061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87927" y="2468487"/>
            <a:ext cx="11520055" cy="1160895"/>
          </a:xfrm>
          <a:prstGeom prst="rect">
            <a:avLst/>
          </a:prstGeom>
        </p:spPr>
        <p:txBody>
          <a:bodyPr wrap="square">
            <a:spAutoFit/>
          </a:bodyPr>
          <a:lstStyle/>
          <a:p>
            <a:pPr algn="just">
              <a:lnSpc>
                <a:spcPct val="120000"/>
              </a:lnSpc>
            </a:pPr>
            <a:r>
              <a:rPr lang="tr-TR" sz="6200" b="1" dirty="0" smtClean="0">
                <a:solidFill>
                  <a:srgbClr val="FF0000"/>
                </a:solidFill>
                <a:effectLst>
                  <a:outerShdw blurRad="38100" dist="38100" dir="2700000" algn="tl">
                    <a:srgbClr val="000000">
                      <a:alpha val="43137"/>
                    </a:srgbClr>
                  </a:outerShdw>
                </a:effectLst>
              </a:rPr>
              <a:t>ACİL DURUM EKİPLERİ BİLGİ GİRİŞİ</a:t>
            </a:r>
            <a:endParaRPr lang="tr-TR" sz="6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845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1686" y="126717"/>
            <a:ext cx="11445934" cy="830997"/>
          </a:xfrm>
          <a:prstGeom prst="rect">
            <a:avLst/>
          </a:prstGeom>
        </p:spPr>
        <p:txBody>
          <a:bodyPr wrap="square">
            <a:spAutoFit/>
          </a:bodyPr>
          <a:lstStyle/>
          <a:p>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Destek Elemanları kısmına Acil Durum Ekip Başkanları Yazılmalıdır. Acil durum ekip listelerinin girilmesi gerekir.</a:t>
            </a:r>
            <a:endParaRPr lang="tr-TR" sz="2400" b="1"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86" y="957714"/>
            <a:ext cx="12050314" cy="5688379"/>
          </a:xfrm>
          <a:prstGeom prst="rect">
            <a:avLst/>
          </a:prstGeom>
        </p:spPr>
      </p:pic>
    </p:spTree>
    <p:extLst>
      <p:ext uri="{BB962C8B-B14F-4D97-AF65-F5344CB8AC3E}">
        <p14:creationId xmlns:p14="http://schemas.microsoft.com/office/powerpoint/2010/main" val="2303743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01" y="576196"/>
            <a:ext cx="10659817" cy="6188812"/>
          </a:xfrm>
          <a:prstGeom prst="rect">
            <a:avLst/>
          </a:prstGeom>
        </p:spPr>
      </p:pic>
      <p:sp>
        <p:nvSpPr>
          <p:cNvPr id="4" name="Dikdörtgen 3"/>
          <p:cNvSpPr/>
          <p:nvPr/>
        </p:nvSpPr>
        <p:spPr>
          <a:xfrm>
            <a:off x="969451" y="114531"/>
            <a:ext cx="4787914" cy="461665"/>
          </a:xfrm>
          <a:prstGeom prst="rect">
            <a:avLst/>
          </a:prstGeom>
        </p:spPr>
        <p:txBody>
          <a:bodyPr wrap="none">
            <a:spAutoFit/>
          </a:bodyPr>
          <a:lstStyle/>
          <a:p>
            <a:r>
              <a:rPr lang="tr-TR" sz="2400" b="1" dirty="0" smtClean="0">
                <a:latin typeface="Calibri" panose="020F0502020204030204" pitchFamily="34" charset="0"/>
                <a:ea typeface="Times New Roman" panose="02020603050405020304" pitchFamily="18" charset="0"/>
                <a:cs typeface="Calibri" panose="020F0502020204030204" pitchFamily="34" charset="0"/>
              </a:rPr>
              <a:t>Kurtarma Ekibinin listesi girilmelidir.</a:t>
            </a:r>
            <a:endParaRPr lang="tr-TR" sz="2400" b="1" dirty="0"/>
          </a:p>
        </p:txBody>
      </p:sp>
    </p:spTree>
    <p:extLst>
      <p:ext uri="{BB962C8B-B14F-4D97-AF65-F5344CB8AC3E}">
        <p14:creationId xmlns:p14="http://schemas.microsoft.com/office/powerpoint/2010/main" val="363143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69451" y="114531"/>
            <a:ext cx="7438831" cy="461665"/>
          </a:xfrm>
          <a:prstGeom prst="rect">
            <a:avLst/>
          </a:prstGeom>
        </p:spPr>
        <p:txBody>
          <a:bodyPr wrap="none">
            <a:spAutoFit/>
          </a:bodyPr>
          <a:lstStyle/>
          <a:p>
            <a:r>
              <a:rPr lang="tr-TR" sz="2400" b="1" dirty="0" smtClean="0">
                <a:latin typeface="Calibri" panose="020F0502020204030204" pitchFamily="34" charset="0"/>
                <a:ea typeface="Times New Roman" panose="02020603050405020304" pitchFamily="18" charset="0"/>
                <a:cs typeface="Calibri" panose="020F0502020204030204" pitchFamily="34" charset="0"/>
              </a:rPr>
              <a:t>Yangınla Mücadele/Söndürme Ekibinin listesi girilmelidir.</a:t>
            </a:r>
            <a:endParaRPr lang="tr-TR" sz="24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66" y="692105"/>
            <a:ext cx="11326223" cy="5928006"/>
          </a:xfrm>
          <a:prstGeom prst="rect">
            <a:avLst/>
          </a:prstGeom>
        </p:spPr>
      </p:pic>
    </p:spTree>
    <p:extLst>
      <p:ext uri="{BB962C8B-B14F-4D97-AF65-F5344CB8AC3E}">
        <p14:creationId xmlns:p14="http://schemas.microsoft.com/office/powerpoint/2010/main" val="188384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69451" y="114531"/>
            <a:ext cx="4841582" cy="461665"/>
          </a:xfrm>
          <a:prstGeom prst="rect">
            <a:avLst/>
          </a:prstGeom>
        </p:spPr>
        <p:txBody>
          <a:bodyPr wrap="none">
            <a:spAutoFit/>
          </a:bodyPr>
          <a:lstStyle/>
          <a:p>
            <a:r>
              <a:rPr lang="tr-TR" sz="2400" b="1" dirty="0" smtClean="0">
                <a:latin typeface="Calibri" panose="020F0502020204030204" pitchFamily="34" charset="0"/>
                <a:ea typeface="Times New Roman" panose="02020603050405020304" pitchFamily="18" charset="0"/>
                <a:cs typeface="Calibri" panose="020F0502020204030204" pitchFamily="34" charset="0"/>
              </a:rPr>
              <a:t>İlk Yardım Ekibinin listesi girilmelidir.</a:t>
            </a:r>
            <a:endParaRPr lang="tr-TR" sz="24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33" y="689287"/>
            <a:ext cx="11361447" cy="5971979"/>
          </a:xfrm>
          <a:prstGeom prst="rect">
            <a:avLst/>
          </a:prstGeom>
        </p:spPr>
      </p:pic>
    </p:spTree>
    <p:extLst>
      <p:ext uri="{BB962C8B-B14F-4D97-AF65-F5344CB8AC3E}">
        <p14:creationId xmlns:p14="http://schemas.microsoft.com/office/powerpoint/2010/main" val="384025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5581" y="2250278"/>
            <a:ext cx="11520055" cy="1643527"/>
          </a:xfrm>
          <a:prstGeom prst="rect">
            <a:avLst/>
          </a:prstGeom>
        </p:spPr>
        <p:txBody>
          <a:bodyPr wrap="square">
            <a:spAutoFit/>
          </a:bodyPr>
          <a:lstStyle/>
          <a:p>
            <a:pPr algn="ctr">
              <a:lnSpc>
                <a:spcPct val="120000"/>
              </a:lnSpc>
            </a:pPr>
            <a:r>
              <a:rPr lang="tr-TR" sz="9000" b="1" dirty="0" smtClean="0">
                <a:solidFill>
                  <a:srgbClr val="FF0000"/>
                </a:solidFill>
                <a:effectLst>
                  <a:outerShdw blurRad="38100" dist="38100" dir="2700000" algn="tl">
                    <a:srgbClr val="000000">
                      <a:alpha val="43137"/>
                    </a:srgbClr>
                  </a:outerShdw>
                </a:effectLst>
              </a:rPr>
              <a:t>ACİL DURUMLAR</a:t>
            </a:r>
            <a:endParaRPr lang="tr-TR" sz="9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370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927" y="217176"/>
            <a:ext cx="7345836" cy="517065"/>
          </a:xfrm>
          <a:prstGeom prst="rect">
            <a:avLst/>
          </a:prstGeom>
        </p:spPr>
        <p:txBody>
          <a:bodyPr wrap="square">
            <a:spAutoFit/>
          </a:bodyPr>
          <a:lstStyle/>
          <a:p>
            <a:pPr lvl="0" algn="ctr">
              <a:lnSpc>
                <a:spcPct val="115000"/>
              </a:lnSpc>
              <a:spcAft>
                <a:spcPts val="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2. 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Acil durumlar sırayla seçilerek bilgiler giri</a:t>
            </a:r>
            <a:r>
              <a:rPr lang="tr-TR" sz="2400" b="1" dirty="0">
                <a:latin typeface="Calibri" panose="020F0502020204030204" pitchFamily="34" charset="0"/>
                <a:ea typeface="Times New Roman" panose="02020603050405020304" pitchFamily="18" charset="0"/>
                <a:cs typeface="Calibri" panose="020F0502020204030204" pitchFamily="34" charset="0"/>
              </a:rPr>
              <a:t>l</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709298"/>
            <a:ext cx="11784169" cy="5807412"/>
          </a:xfrm>
          <a:prstGeom prst="rect">
            <a:avLst/>
          </a:prstGeom>
        </p:spPr>
      </p:pic>
    </p:spTree>
    <p:extLst>
      <p:ext uri="{BB962C8B-B14F-4D97-AF65-F5344CB8AC3E}">
        <p14:creationId xmlns:p14="http://schemas.microsoft.com/office/powerpoint/2010/main" val="4251838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10244" y="217176"/>
            <a:ext cx="7633855" cy="517065"/>
          </a:xfrm>
          <a:prstGeom prst="rect">
            <a:avLst/>
          </a:prstGeom>
        </p:spPr>
        <p:txBody>
          <a:bodyPr wrap="square">
            <a:spAutoFit/>
          </a:bodyPr>
          <a:lstStyle/>
          <a:p>
            <a:pPr lvl="0" algn="ctr">
              <a:lnSpc>
                <a:spcPct val="115000"/>
              </a:lnSpc>
              <a:spcAft>
                <a:spcPts val="0"/>
              </a:spcAft>
            </a:pPr>
            <a:r>
              <a:rPr lang="tr-TR" sz="2400" b="1" u="sng" dirty="0" smtClean="0">
                <a:latin typeface="Calibri" panose="020F0502020204030204" pitchFamily="34" charset="0"/>
                <a:ea typeface="Times New Roman" panose="02020603050405020304" pitchFamily="18" charset="0"/>
                <a:cs typeface="Calibri" panose="020F0502020204030204" pitchFamily="34" charset="0"/>
              </a:rPr>
              <a:t>3.ADIM</a:t>
            </a:r>
            <a:r>
              <a:rPr lang="tr-TR" sz="2400" b="1" u="sng" dirty="0">
                <a:latin typeface="Calibri" panose="020F0502020204030204" pitchFamily="34" charset="0"/>
                <a:ea typeface="Times New Roman" panose="02020603050405020304" pitchFamily="18" charset="0"/>
                <a:cs typeface="Calibri" panose="020F0502020204030204" pitchFamily="34" charset="0"/>
              </a:rPr>
              <a:t>:</a:t>
            </a:r>
            <a:r>
              <a:rPr lang="tr-TR" sz="2400" b="1" dirty="0">
                <a:latin typeface="Calibri" panose="020F0502020204030204" pitchFamily="34" charset="0"/>
                <a:ea typeface="Times New Roman" panose="02020603050405020304" pitchFamily="18" charset="0"/>
                <a:cs typeface="Calibri" panose="020F0502020204030204" pitchFamily="34" charset="0"/>
              </a:rPr>
              <a:t>  Seçiniz kısmından </a:t>
            </a:r>
            <a:r>
              <a:rPr lang="tr-TR" sz="2400" b="1" dirty="0" smtClean="0">
                <a:latin typeface="Calibri" panose="020F0502020204030204" pitchFamily="34" charset="0"/>
                <a:ea typeface="Times New Roman" panose="02020603050405020304" pitchFamily="18" charset="0"/>
                <a:cs typeface="Calibri" panose="020F0502020204030204" pitchFamily="34" charset="0"/>
              </a:rPr>
              <a:t>«DEPREM» </a:t>
            </a:r>
            <a:r>
              <a:rPr lang="tr-TR" sz="2400" b="1" dirty="0">
                <a:latin typeface="Calibri" panose="020F0502020204030204" pitchFamily="34" charset="0"/>
                <a:ea typeface="Times New Roman" panose="02020603050405020304" pitchFamily="18" charset="0"/>
                <a:cs typeface="Calibri" panose="020F0502020204030204" pitchFamily="34" charset="0"/>
              </a:rPr>
              <a:t>seçeneğine tıklanır.</a:t>
            </a:r>
            <a:endParaRPr lang="tr-TR" sz="3200"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1" y="734241"/>
            <a:ext cx="10707584" cy="5972139"/>
          </a:xfrm>
          <a:prstGeom prst="rect">
            <a:avLst/>
          </a:prstGeom>
        </p:spPr>
      </p:pic>
    </p:spTree>
    <p:extLst>
      <p:ext uri="{BB962C8B-B14F-4D97-AF65-F5344CB8AC3E}">
        <p14:creationId xmlns:p14="http://schemas.microsoft.com/office/powerpoint/2010/main" val="853112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907" y="571954"/>
            <a:ext cx="11856026" cy="6308394"/>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32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Mevcut binamızın dayanıklılığı arttırılacaktır.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Bina içindeki zarara yol açabilecek nesneler sabitlenecektir.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Bina yerleşim planı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Aydınlatmalar sabitlenecektir.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Depremden korunma ve bilgilenme panosu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Çalışanlara acil durum telefon numaraları öğretilecektir.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Gaz kaçağı ve yangına karşı ,vana ile elektrik şalterlerinin  bu durumlarda akımı kesen otomatik devrelerin oluşturulması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Kıymetli evrakların birer kopyası alınarak su geçirmez kılıfta saklanması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Acil çıkışlar için binada engeller ortadan kaldırılacaktır. </a:t>
            </a:r>
            <a:r>
              <a:rPr lang="tr-TR" sz="2000" dirty="0" smtClean="0">
                <a:latin typeface="Calibri" panose="020F0502020204030204" pitchFamily="34" charset="0"/>
                <a:ea typeface="Times New Roman" panose="02020603050405020304" pitchFamily="18" charset="0"/>
                <a:cs typeface="Calibri" panose="020F0502020204030204" pitchFamily="34" charset="0"/>
              </a:rPr>
              <a:t>İmkânlar dâhilinde kapıların d</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ışa </a:t>
            </a:r>
            <a:r>
              <a:rPr lang="tr-TR" sz="2000" dirty="0" smtClean="0">
                <a:latin typeface="Calibri" panose="020F0502020204030204" pitchFamily="34" charset="0"/>
                <a:ea typeface="Times New Roman" panose="02020603050405020304" pitchFamily="18" charset="0"/>
                <a:cs typeface="Calibri" panose="020F0502020204030204" pitchFamily="34" charset="0"/>
              </a:rPr>
              <a:t>doğru açılması ve gerekli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alarm dizaynı için çalışma yapılacaktır.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10. Olası yangına karşı söndürme ekipmanı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11. Parlayıcı-patlayıcı ve zehirleyici maddelerin muhafazası özel sağlanarak, devrilmeyecek, ezilmeyecek kutularda saklanacaktır.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12. </a:t>
            </a:r>
            <a:r>
              <a:rPr lang="tr-TR" sz="2000" dirty="0">
                <a:latin typeface="Calibri" panose="020F0502020204030204" pitchFamily="34" charset="0"/>
                <a:ea typeface="Times New Roman" panose="02020603050405020304" pitchFamily="18" charset="0"/>
                <a:cs typeface="Calibri" panose="020F0502020204030204" pitchFamily="34" charset="0"/>
              </a:rPr>
              <a:t>Binadaki dolapların duvara monte edilmesi sağlanacaktır.</a:t>
            </a: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13. Bina içinde nesnelerin kaymasını önlemek için özel kaymaz altlıklar üzerine konacaktır.</a:t>
            </a:r>
          </a:p>
        </p:txBody>
      </p:sp>
      <p:sp>
        <p:nvSpPr>
          <p:cNvPr id="3" name="Dikdörtgen 2"/>
          <p:cNvSpPr/>
          <p:nvPr/>
        </p:nvSpPr>
        <p:spPr>
          <a:xfrm>
            <a:off x="4428983" y="0"/>
            <a:ext cx="2460189" cy="692049"/>
          </a:xfrm>
          <a:prstGeom prst="rect">
            <a:avLst/>
          </a:prstGeom>
        </p:spPr>
        <p:txBody>
          <a:bodyPr wrap="square">
            <a:spAutoFit/>
          </a:bodyPr>
          <a:lstStyle/>
          <a:p>
            <a:pPr marL="408940">
              <a:lnSpc>
                <a:spcPct val="115000"/>
              </a:lnSpc>
              <a:spcAft>
                <a:spcPts val="1000"/>
              </a:spcAft>
            </a:pPr>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4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396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082" y="-9093"/>
            <a:ext cx="11980718" cy="1325563"/>
          </a:xfrm>
        </p:spPr>
        <p:txBody>
          <a:bodyPr>
            <a:normAutofit/>
          </a:bodyPr>
          <a:lstStyle/>
          <a:p>
            <a:r>
              <a:rPr lang="tr-TR" sz="3900" b="1" dirty="0" smtClean="0">
                <a:solidFill>
                  <a:srgbClr val="FF0000"/>
                </a:solidFill>
                <a:effectLst>
                  <a:outerShdw blurRad="38100" dist="38100" dir="2700000" algn="tl">
                    <a:srgbClr val="000000">
                      <a:alpha val="43137"/>
                    </a:srgbClr>
                  </a:outerShdw>
                </a:effectLst>
                <a:latin typeface="+mn-lt"/>
              </a:rPr>
              <a:t>NEDEN MEBBİS İSGB MODÜLÜ-ACİL DURUM İŞLEMLERİ ?</a:t>
            </a:r>
            <a:endParaRPr lang="tr-TR" sz="3900"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135082" y="1170997"/>
            <a:ext cx="11720946" cy="4866121"/>
          </a:xfrm>
        </p:spPr>
        <p:txBody>
          <a:bodyPr>
            <a:noAutofit/>
          </a:bodyPr>
          <a:lstStyle/>
          <a:p>
            <a:pPr algn="just">
              <a:lnSpc>
                <a:spcPct val="140000"/>
              </a:lnSpc>
            </a:pPr>
            <a:r>
              <a:rPr lang="tr-TR" sz="2200" dirty="0" smtClean="0"/>
              <a:t>Bakanlığımız İş Sağlığı ve Güvenliği hizmetlerinin; verimli, sürdürülebilir, veri ve bilgilerin güncel kayıtlarının tutulması ile bilgi güvenliğinin sağlanması amacıyla izlenebilir ve yönetilebilir bir biçimde, MEBBİS yazılımı ile bütünleşik </a:t>
            </a:r>
            <a:r>
              <a:rPr lang="tr-TR" sz="2200" b="1" dirty="0" smtClean="0"/>
              <a:t>İşyeri Sağlık ve Güvenlik Birimi (İSGB) Modülü </a:t>
            </a:r>
            <a:r>
              <a:rPr lang="tr-TR" sz="2200" dirty="0" smtClean="0"/>
              <a:t>oluşturulmuş, İSG iş ve işlemleri modül üzerinden elektronik ortamda yönetilmektedir. </a:t>
            </a:r>
          </a:p>
          <a:p>
            <a:pPr algn="just">
              <a:lnSpc>
                <a:spcPct val="140000"/>
              </a:lnSpc>
            </a:pPr>
            <a:endParaRPr lang="tr-TR" sz="2200" dirty="0" smtClean="0"/>
          </a:p>
          <a:p>
            <a:pPr algn="just">
              <a:lnSpc>
                <a:spcPct val="140000"/>
              </a:lnSpc>
            </a:pPr>
            <a:r>
              <a:rPr lang="tr-TR" sz="2200" dirty="0" smtClean="0"/>
              <a:t>Okul/Kurumlarımızın acil durumlarının belirlenmesi ve olumsuz etkilerinin azaltılması, önleyici ve sınırlandırıcı tedbirlerinin alınması, acil durum ekiplerinde görevlendirilecek kişilerin belirlenmesi, ekiplerde görevli kişilerin eğitilerek yetkinliklerinin üst seviyeye çıkarılması, acil durum müdahale ve tahliye yöntemlerinin kayıt altına alınması, plânlı bir biçimde koordinasyon ve işbirliği içinde yönetilmesi amacıyla MEBBİS İSGB modülü </a:t>
            </a:r>
            <a:r>
              <a:rPr lang="tr-TR" sz="2200" b="1" dirty="0" smtClean="0"/>
              <a:t>“Kurum Acil Durum İşlemleri” </a:t>
            </a:r>
            <a:r>
              <a:rPr lang="tr-TR" sz="2200" dirty="0" smtClean="0"/>
              <a:t>ekranı bilgi girişine açılmıştır. </a:t>
            </a:r>
            <a:endParaRPr lang="tr-TR" sz="2200" dirty="0"/>
          </a:p>
        </p:txBody>
      </p:sp>
    </p:spTree>
    <p:extLst>
      <p:ext uri="{BB962C8B-B14F-4D97-AF65-F5344CB8AC3E}">
        <p14:creationId xmlns:p14="http://schemas.microsoft.com/office/powerpoint/2010/main" val="3436601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520" y="911226"/>
            <a:ext cx="11856026" cy="5632311"/>
          </a:xfrm>
          <a:prstGeom prst="rect">
            <a:avLst/>
          </a:prstGeom>
        </p:spPr>
        <p:txBody>
          <a:bodyPr wrap="square">
            <a:spAutoFit/>
          </a:bodyPr>
          <a:lstStyle/>
          <a:p>
            <a:r>
              <a:rPr lang="tr-TR" sz="2400" b="1" u="sng" dirty="0" smtClean="0">
                <a:solidFill>
                  <a:srgbClr val="FF0000"/>
                </a:solidFill>
              </a:rPr>
              <a:t>UYGULANACAK MÜDAHALE YÖNTEMLERİ</a:t>
            </a:r>
          </a:p>
          <a:p>
            <a:endParaRPr lang="tr-TR" sz="2400" b="1" u="sng" dirty="0" smtClean="0">
              <a:solidFill>
                <a:srgbClr val="FF0000"/>
              </a:solidFill>
            </a:endParaRPr>
          </a:p>
          <a:p>
            <a:r>
              <a:rPr lang="tr-TR" sz="2000" dirty="0" smtClean="0"/>
              <a:t>1. Acilen ilgili kamu kurum ve kuruluşları, AFAD, belediye haberdar edilecektir.</a:t>
            </a:r>
          </a:p>
          <a:p>
            <a:r>
              <a:rPr lang="tr-TR" sz="2000" dirty="0" smtClean="0"/>
              <a:t>2. Panik ve kargaşa önlenecektir.</a:t>
            </a:r>
          </a:p>
          <a:p>
            <a:r>
              <a:rPr lang="tr-TR" sz="2000" dirty="0" smtClean="0"/>
              <a:t>3. Sakin bir şekilde sağlam ve güvenli çıkışlara doğru yönlendirmeler yapılacaktır.</a:t>
            </a:r>
          </a:p>
          <a:p>
            <a:r>
              <a:rPr lang="tr-TR" sz="2000" dirty="0" smtClean="0"/>
              <a:t>4. ''çömel-korun-bekle''  komutunu kendine ve etrafına uygula.</a:t>
            </a:r>
          </a:p>
          <a:p>
            <a:r>
              <a:rPr lang="tr-TR" sz="2000" dirty="0" smtClean="0"/>
              <a:t>5. Kopan parça, hareketli cisimlerden ,elektrik ve gaz tehlikesinden korunma.</a:t>
            </a:r>
          </a:p>
          <a:p>
            <a:r>
              <a:rPr lang="tr-TR" sz="2000" dirty="0" smtClean="0"/>
              <a:t>6. Sakinlik herkese anlatılmalı.</a:t>
            </a:r>
          </a:p>
          <a:p>
            <a:r>
              <a:rPr lang="tr-TR" sz="2000" dirty="0" smtClean="0"/>
              <a:t> </a:t>
            </a:r>
          </a:p>
          <a:p>
            <a:r>
              <a:rPr lang="tr-TR" sz="2400" b="1" u="sng" dirty="0" smtClean="0">
                <a:solidFill>
                  <a:srgbClr val="FF0000"/>
                </a:solidFill>
              </a:rPr>
              <a:t>UYGULANACAK </a:t>
            </a:r>
            <a:r>
              <a:rPr lang="tr-TR" sz="2400" b="1" u="sng" dirty="0">
                <a:solidFill>
                  <a:srgbClr val="FF0000"/>
                </a:solidFill>
              </a:rPr>
              <a:t>TAHLİYE YÖNTEMLERİ</a:t>
            </a:r>
          </a:p>
          <a:p>
            <a:r>
              <a:rPr lang="tr-TR" sz="2000" dirty="0"/>
              <a:t> </a:t>
            </a:r>
          </a:p>
          <a:p>
            <a:r>
              <a:rPr lang="tr-TR" sz="2000" dirty="0" smtClean="0"/>
              <a:t>1. Tahliye ekipleri binada hazır olacaklar. Kamu kurum ve kuruluşlarına tahliyede yardımcı olacaklar.</a:t>
            </a:r>
          </a:p>
          <a:p>
            <a:r>
              <a:rPr lang="tr-TR" sz="2000" dirty="0" smtClean="0"/>
              <a:t>2. Yaralılar öncelikli olmak kaydı ile sakin ve teker teker toplanma yerlerine sevki sağlanacaktır.</a:t>
            </a:r>
          </a:p>
          <a:p>
            <a:r>
              <a:rPr lang="tr-TR" sz="2000" dirty="0" smtClean="0"/>
              <a:t>3. Sayımları tutularak sağlıklı veriler yetkililere bildirilecektir.</a:t>
            </a:r>
          </a:p>
          <a:p>
            <a:r>
              <a:rPr lang="tr-TR" sz="2000" dirty="0"/>
              <a:t> </a:t>
            </a:r>
          </a:p>
          <a:p>
            <a:endParaRPr lang="tr-TR" sz="2400" b="1" dirty="0" smtClean="0">
              <a:solidFill>
                <a:srgbClr val="FF0000"/>
              </a:solidFill>
            </a:endParaRPr>
          </a:p>
          <a:p>
            <a:r>
              <a:rPr lang="tr-TR" sz="2400" b="1" dirty="0" smtClean="0">
                <a:solidFill>
                  <a:srgbClr val="FF0000"/>
                </a:solidFill>
              </a:rPr>
              <a:t>NOT</a:t>
            </a:r>
            <a:r>
              <a:rPr lang="tr-TR" sz="2400" b="1" dirty="0">
                <a:solidFill>
                  <a:srgbClr val="FF0000"/>
                </a:solidFill>
              </a:rPr>
              <a:t>: Yapılan tatbikat tarihleri girilecek.</a:t>
            </a:r>
          </a:p>
        </p:txBody>
      </p:sp>
      <p:sp>
        <p:nvSpPr>
          <p:cNvPr id="3" name="Dikdörtgen 2"/>
          <p:cNvSpPr/>
          <p:nvPr/>
        </p:nvSpPr>
        <p:spPr>
          <a:xfrm>
            <a:off x="4356247" y="85505"/>
            <a:ext cx="2460189" cy="692049"/>
          </a:xfrm>
          <a:prstGeom prst="rect">
            <a:avLst/>
          </a:prstGeom>
        </p:spPr>
        <p:txBody>
          <a:bodyPr wrap="square">
            <a:spAutoFit/>
          </a:bodyPr>
          <a:lstStyle/>
          <a:p>
            <a:pPr marL="408940">
              <a:lnSpc>
                <a:spcPct val="115000"/>
              </a:lnSpc>
              <a:spcAft>
                <a:spcPts val="1000"/>
              </a:spcAft>
            </a:pPr>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4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61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0863" y="196393"/>
            <a:ext cx="7935192" cy="517065"/>
          </a:xfrm>
          <a:prstGeom prst="rect">
            <a:avLst/>
          </a:prstGeom>
        </p:spPr>
        <p:txBody>
          <a:bodyPr wrap="square">
            <a:spAutoFit/>
          </a:bodyPr>
          <a:lstStyle/>
          <a:p>
            <a:pPr lvl="0" algn="ctr">
              <a:lnSpc>
                <a:spcPct val="115000"/>
              </a:lnSpc>
              <a:spcAft>
                <a:spcPts val="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4.ADIM:</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Seçiniz kısmından «İŞ KAZASI» </a:t>
            </a:r>
            <a:r>
              <a:rPr lang="tr-TR" sz="2400" b="1" dirty="0" smtClean="0">
                <a:latin typeface="Calibri" panose="020F0502020204030204" pitchFamily="34" charset="0"/>
                <a:ea typeface="Times New Roman" panose="02020603050405020304" pitchFamily="18" charset="0"/>
                <a:cs typeface="Calibri" panose="020F0502020204030204" pitchFamily="34" charset="0"/>
              </a:rPr>
              <a:t>seçeneğine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tıklanır.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91" y="692676"/>
            <a:ext cx="10779635" cy="6144542"/>
          </a:xfrm>
          <a:prstGeom prst="rect">
            <a:avLst/>
          </a:prstGeom>
        </p:spPr>
      </p:pic>
    </p:spTree>
    <p:extLst>
      <p:ext uri="{BB962C8B-B14F-4D97-AF65-F5344CB8AC3E}">
        <p14:creationId xmlns:p14="http://schemas.microsoft.com/office/powerpoint/2010/main" val="109757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20079" y="293315"/>
            <a:ext cx="2097693" cy="646331"/>
          </a:xfrm>
          <a:prstGeom prst="rect">
            <a:avLst/>
          </a:prstGeom>
        </p:spPr>
        <p:txBody>
          <a:bodyPr wrap="squar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İŞ KAZASI</a:t>
            </a:r>
            <a:endParaRPr lang="tr-TR" sz="3600" dirty="0">
              <a:effectLst>
                <a:outerShdw blurRad="38100" dist="38100" dir="2700000" algn="tl">
                  <a:srgbClr val="000000">
                    <a:alpha val="43137"/>
                  </a:srgbClr>
                </a:outerShdw>
              </a:effectLst>
            </a:endParaRPr>
          </a:p>
        </p:txBody>
      </p:sp>
      <p:sp>
        <p:nvSpPr>
          <p:cNvPr id="3" name="Dikdörtgen 2"/>
          <p:cNvSpPr/>
          <p:nvPr/>
        </p:nvSpPr>
        <p:spPr>
          <a:xfrm>
            <a:off x="307166" y="1093899"/>
            <a:ext cx="11523518" cy="3065455"/>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Uyarı ve ikaz levhaları asılacaktır. İSG panosu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İşyerinde düşmeye ,kaymaya karşı gerekli güvenlik önlemleri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Çalışanların iş ve güvenlik talimatlarına uymaları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a:latin typeface="Calibri" panose="020F0502020204030204" pitchFamily="34" charset="0"/>
                <a:ea typeface="Times New Roman" panose="02020603050405020304" pitchFamily="18" charset="0"/>
                <a:cs typeface="Calibri" panose="020F0502020204030204" pitchFamily="34" charset="0"/>
              </a:rPr>
              <a:t>4</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Çalışanların İSG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a:latin typeface="Calibri" panose="020F0502020204030204" pitchFamily="34" charset="0"/>
                <a:ea typeface="Times New Roman" panose="02020603050405020304" pitchFamily="18" charset="0"/>
                <a:cs typeface="Calibri" panose="020F0502020204030204" pitchFamily="34" charset="0"/>
              </a:rPr>
              <a:t>5</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İş bölümüne çalışanların uymaları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a:latin typeface="Calibri" panose="020F0502020204030204" pitchFamily="34" charset="0"/>
                <a:ea typeface="Times New Roman" panose="02020603050405020304" pitchFamily="18" charset="0"/>
                <a:cs typeface="Calibri" panose="020F0502020204030204" pitchFamily="34" charset="0"/>
              </a:rPr>
              <a:t>6</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İş kazası önleme ön tedbirlerinin alınması sağlanacaktır.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763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20079" y="293315"/>
            <a:ext cx="2097693" cy="646331"/>
          </a:xfrm>
          <a:prstGeom prst="rect">
            <a:avLst/>
          </a:prstGeom>
        </p:spPr>
        <p:txBody>
          <a:bodyPr wrap="squar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İŞ KAZASI</a:t>
            </a:r>
            <a:endParaRPr lang="tr-TR" sz="3600" dirty="0">
              <a:effectLst>
                <a:outerShdw blurRad="38100" dist="38100" dir="2700000" algn="tl">
                  <a:srgbClr val="000000">
                    <a:alpha val="43137"/>
                  </a:srgbClr>
                </a:outerShdw>
              </a:effectLst>
            </a:endParaRPr>
          </a:p>
        </p:txBody>
      </p:sp>
      <p:sp>
        <p:nvSpPr>
          <p:cNvPr id="4" name="Dikdörtgen 3"/>
          <p:cNvSpPr/>
          <p:nvPr/>
        </p:nvSpPr>
        <p:spPr>
          <a:xfrm>
            <a:off x="166888" y="1187735"/>
            <a:ext cx="11804073" cy="4233467"/>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Durumu iş sağlığı güvenliği İş Güvenliği Uzmanı ve ilk amirinize bildiriniz.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İş kazasına uğrayan personele ilk müdahaleyi yapınız.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Yapılan ilk müdahaleden sonra sağlık kontrolü için, hastaneye veya sağlık ocağına götürülmesini sağlayınız.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4.	Ağır yaralanmalarda, ambulans </a:t>
            </a:r>
            <a:r>
              <a:rPr lang="tr-TR" dirty="0">
                <a:latin typeface="Calibri" panose="020F0502020204030204" pitchFamily="34" charset="0"/>
                <a:ea typeface="Times New Roman" panose="02020603050405020304" pitchFamily="18" charset="0"/>
                <a:cs typeface="Calibri" panose="020F0502020204030204" pitchFamily="34" charset="0"/>
              </a:rPr>
              <a:t>ç</a:t>
            </a:r>
            <a:r>
              <a:rPr lang="tr-TR" dirty="0" smtClean="0">
                <a:effectLst/>
                <a:latin typeface="Calibri" panose="020F0502020204030204" pitchFamily="34" charset="0"/>
                <a:ea typeface="Times New Roman" panose="02020603050405020304" pitchFamily="18" charset="0"/>
                <a:cs typeface="Calibri" panose="020F0502020204030204" pitchFamily="34" charset="0"/>
              </a:rPr>
              <a:t>ağır ve yaralıyı en kısa zamanda hastaneye ulaştırınız.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İş kazasına uğrayan personele ilk müdahaleyi yapınız.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Yapılan ilk müdahaleden sonra sağlık kontrolü için, hastaneye veya sağlık ocağına götürülmesini sağlayınız.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Ağır yaralanmalarda, ambulans </a:t>
            </a:r>
            <a:r>
              <a:rPr lang="tr-TR" dirty="0">
                <a:latin typeface="Calibri" panose="020F0502020204030204" pitchFamily="34" charset="0"/>
                <a:ea typeface="Times New Roman" panose="02020603050405020304" pitchFamily="18" charset="0"/>
                <a:cs typeface="Calibri" panose="020F0502020204030204" pitchFamily="34" charset="0"/>
              </a:rPr>
              <a:t>ç</a:t>
            </a:r>
            <a:r>
              <a:rPr lang="tr-TR" dirty="0" smtClean="0">
                <a:effectLst/>
                <a:latin typeface="Calibri" panose="020F0502020204030204" pitchFamily="34" charset="0"/>
                <a:ea typeface="Times New Roman" panose="02020603050405020304" pitchFamily="18" charset="0"/>
                <a:cs typeface="Calibri" panose="020F0502020204030204" pitchFamily="34" charset="0"/>
              </a:rPr>
              <a:t>ağır ve yaralıyı en kısa zamanda hastaneye ulaştırınız.</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255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03764" y="222283"/>
            <a:ext cx="7083136" cy="517065"/>
          </a:xfrm>
          <a:prstGeom prst="rect">
            <a:avLst/>
          </a:prstGeom>
        </p:spPr>
        <p:txBody>
          <a:bodyPr wrap="square">
            <a:spAutoFit/>
          </a:bodyPr>
          <a:lstStyle/>
          <a:p>
            <a:pPr lvl="0" algn="ctr">
              <a:lnSpc>
                <a:spcPct val="115000"/>
              </a:lnSpc>
              <a:spcAft>
                <a:spcPts val="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5.ADIM:</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Seçinizden «PATLAMA» seçeneği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02" y="739348"/>
            <a:ext cx="10437425" cy="6025133"/>
          </a:xfrm>
          <a:prstGeom prst="rect">
            <a:avLst/>
          </a:prstGeom>
        </p:spPr>
      </p:pic>
    </p:spTree>
    <p:extLst>
      <p:ext uri="{BB962C8B-B14F-4D97-AF65-F5344CB8AC3E}">
        <p14:creationId xmlns:p14="http://schemas.microsoft.com/office/powerpoint/2010/main" val="981702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81694" y="2369"/>
            <a:ext cx="203280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PATLAMA</a:t>
            </a:r>
            <a:endParaRPr lang="tr-TR" sz="3600" dirty="0">
              <a:effectLst>
                <a:outerShdw blurRad="38100" dist="38100" dir="2700000" algn="tl">
                  <a:srgbClr val="000000">
                    <a:alpha val="43137"/>
                  </a:srgbClr>
                </a:outerShdw>
              </a:effectLst>
            </a:endParaRPr>
          </a:p>
        </p:txBody>
      </p:sp>
      <p:sp>
        <p:nvSpPr>
          <p:cNvPr id="3" name="Dikdörtgen 2"/>
          <p:cNvSpPr/>
          <p:nvPr/>
        </p:nvSpPr>
        <p:spPr>
          <a:xfrm>
            <a:off x="-187036" y="648700"/>
            <a:ext cx="12126190" cy="6250942"/>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32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Parlama ve patlamaya karşı gerekli güvenlik önlemleri alınacaktır.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Bu tür maddeler ezilmeyen ve hasara uğramayan korunaklarda korunacaktır.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a:t>
            </a:r>
            <a:r>
              <a:rPr lang="tr-TR" sz="2000" dirty="0">
                <a:latin typeface="Calibri" panose="020F0502020204030204" pitchFamily="34" charset="0"/>
                <a:ea typeface="Times New Roman" panose="02020603050405020304" pitchFamily="18" charset="0"/>
                <a:cs typeface="Calibri" panose="020F0502020204030204" pitchFamily="34" charset="0"/>
              </a:rPr>
              <a:t>P</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arlayıcı ve patlayıcıların saklandığı yerlere giriş çıkışlar özel olarak eğitilmiş kişiler haricinde yasaklanacaktır.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32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parlama ve patlama esnasında çevrenize ve sorumlu kişilere duyurunuz.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Parlama ve patlama tehlikesinde koşuşturmayı ve paniği engelleyiniz. Tüm personeli toplanma bölgesinde toplayınız.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Doğalgaz vanalarını, elektrik şalterlerini, kapı ve pencereleri kapatınız.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Yanıcı ve patlayıcı maddeleri uzaklaştırınız. Bunları yaparken kendinizi ve başkalarını tehlikeye atmayınız.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İtfaiye gelinceye kadar Acil Durum Ekipmanlarını kullanma talimatına uygun olarak yangını söndürmeye çalışınız. İtfaiye geldikten sonra İtfaiye ekibinin emrine giriniz.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Önce canlıları ve daha sonra kıymetli eşya ve dokümanları kurtarınız.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Görevlilerden başka kişilerin yangın sahasına girmesine engel olunuz.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Yaralılara ilkyardım müdahalesini yapınız.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Olayın olduğu bölgeye koruma bandı çekerek personelin girişini engelleyin.</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10. Patlama sonrası yangın çıkmamış ise, Acil Durum Ekibinin talimatına göre hareket et.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64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89544" y="262142"/>
            <a:ext cx="203280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PATLAMA</a:t>
            </a:r>
            <a:endParaRPr lang="tr-TR" sz="3600" dirty="0">
              <a:effectLst>
                <a:outerShdw blurRad="38100" dist="38100" dir="2700000" algn="tl">
                  <a:srgbClr val="000000">
                    <a:alpha val="43137"/>
                  </a:srgbClr>
                </a:outerShdw>
              </a:effectLst>
            </a:endParaRPr>
          </a:p>
        </p:txBody>
      </p:sp>
      <p:sp>
        <p:nvSpPr>
          <p:cNvPr id="4" name="Dikdörtgen 3"/>
          <p:cNvSpPr/>
          <p:nvPr/>
        </p:nvSpPr>
        <p:spPr>
          <a:xfrm>
            <a:off x="197427" y="1312267"/>
            <a:ext cx="11617037" cy="3419398"/>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Binada bir parlama ve patlama meydana gelmişse, binayı en kısa sürede ve sakin şekilde terk ediniz.</a:t>
            </a:r>
          </a:p>
          <a:p>
            <a:pPr marL="408940" algn="just">
              <a:lnSpc>
                <a:spcPct val="115000"/>
              </a:lnSpc>
              <a:spcAft>
                <a:spcPts val="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2.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Dolaplardan ya da tavandan bir şeyler düşüyorsa, sağlam bir masanın yanında cenin pozisyonu alınız.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3.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Eğer yangın çıkmışsa; yere yakın durunuz ve binayı en hızlı şekilde terk ediniz. Islak bir bezle ağzınızı burnunuzu kapayınız. Kapalı bir kapıya yaklaşırken, elinizin tersini kapıyı kontrol etmek için kullanınız. Eğer kapı sıcak değilse vücudunuzla destekleyerek kapıyı yavaşça açınız. Eğer kapı dokunulmayacak kadar sıcaksa, acil çıkış kapılarını kullanınız.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4.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Yaralılara ilkyardım müdahalesini yapınız.</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160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44452" y="248305"/>
            <a:ext cx="7237302" cy="523220"/>
          </a:xfrm>
          <a:prstGeom prst="rect">
            <a:avLst/>
          </a:prstGeom>
        </p:spPr>
        <p:txBody>
          <a:bodyPr wrap="none">
            <a:spAutoFit/>
          </a:bodyPr>
          <a:lstStyle/>
          <a:p>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6.ADIM: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«SABOTAJ» seçeneği seçilir.</a:t>
            </a:r>
            <a:endParaRPr lang="tr-TR" sz="2800"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97" y="771525"/>
            <a:ext cx="11432013" cy="6086475"/>
          </a:xfrm>
          <a:prstGeom prst="rect">
            <a:avLst/>
          </a:prstGeom>
        </p:spPr>
      </p:pic>
    </p:spTree>
    <p:extLst>
      <p:ext uri="{BB962C8B-B14F-4D97-AF65-F5344CB8AC3E}">
        <p14:creationId xmlns:p14="http://schemas.microsoft.com/office/powerpoint/2010/main" val="338096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63060" y="-83441"/>
            <a:ext cx="187012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SABOTAJ</a:t>
            </a:r>
            <a:endParaRPr lang="tr-TR" sz="3600" dirty="0">
              <a:effectLst>
                <a:outerShdw blurRad="38100" dist="38100" dir="2700000" algn="tl">
                  <a:srgbClr val="000000">
                    <a:alpha val="43137"/>
                  </a:srgbClr>
                </a:outerShdw>
              </a:effectLst>
            </a:endParaRPr>
          </a:p>
        </p:txBody>
      </p:sp>
      <p:sp>
        <p:nvSpPr>
          <p:cNvPr id="4" name="Dikdörtgen 3"/>
          <p:cNvSpPr/>
          <p:nvPr/>
        </p:nvSpPr>
        <p:spPr>
          <a:xfrm>
            <a:off x="-249387" y="408343"/>
            <a:ext cx="12095019" cy="7087068"/>
          </a:xfrm>
          <a:prstGeom prst="rect">
            <a:avLst/>
          </a:prstGeom>
        </p:spPr>
        <p:txBody>
          <a:bodyPr wrap="square">
            <a:spAutoFit/>
          </a:bodyPr>
          <a:lstStyle/>
          <a:p>
            <a:pPr marL="408940" algn="just">
              <a:lnSpc>
                <a:spcPct val="115000"/>
              </a:lnSpc>
              <a:spcAft>
                <a:spcPts val="0"/>
              </a:spcAft>
            </a:pPr>
            <a:r>
              <a:rPr lang="tr-TR" sz="200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Sabotaja karşı her türlü bilgilendirme ve eğitimler çalışanlara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Koruma ve güvenlik tedbirleri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Kamu kurum ve kuruluşlarca verilen hizmet eğitimleri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b="1" u="sng" dirty="0" smtClean="0">
                <a:effectLst/>
                <a:latin typeface="Calibri" panose="020F0502020204030204" pitchFamily="34" charset="0"/>
                <a:ea typeface="Times New Roman" panose="02020603050405020304" pitchFamily="18" charset="0"/>
                <a:cs typeface="Calibri" panose="020F0502020204030204" pitchFamily="34" charset="0"/>
              </a:rPr>
              <a:t>1. Bomba İhbarı Alırsanız;</a:t>
            </a:r>
            <a:endParaRPr lang="tr-TR" sz="20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  Arayan kişiden alabileceğiniz kadar çok bilgi alınız. Arayan kişiyi, dediklerini kaydedebilmek için telefonda tutmaya çalışınız. Polisi ve işvereni haberdar ediniz.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b)Bomba ihbarını aldıktan sonra, şüpheli hiçbir pakete dokunmayınız. Şüpheli paketin etrafını boşaltınız ve polise haber veriniz. Binayı tahliye ederken pencerelerin önünde durmaktan ve diğer tehlike potansiyeli bulunan alanlardan kaçınınız. Acil durum ekiplerinin caddeleri kullanmalarını engellemeyiniz.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b="1" u="sng" dirty="0" smtClean="0">
                <a:effectLst/>
                <a:latin typeface="Calibri" panose="020F0502020204030204" pitchFamily="34" charset="0"/>
                <a:ea typeface="Times New Roman" panose="02020603050405020304" pitchFamily="18" charset="0"/>
                <a:cs typeface="Calibri" panose="020F0502020204030204" pitchFamily="34" charset="0"/>
              </a:rPr>
              <a:t>2. Bina Patlamaları Sırasında;</a:t>
            </a:r>
            <a:endParaRPr lang="tr-TR" sz="20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 Binada bir patlama meydana gelmişse, binayı en kısa sürede ve sakin şekilde terk ediniz.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b) Dolaplardan ya da tavandan bir şeyler düşüyorsa, sağlam bir masanın yanında cenin pozisyonu alınız.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c) Eğer yangın çıkmışsa; yere yakın durunuz ve binayı en hızlı şekilde terk ediniz. Islak bir bezle ağzınızı burnunuzu kapayınız. Kapalı bir kapıya yaklaşırken, elinizin tersini kapıyı kontrol etmek için kullanınız. Eğer kapı sıcak değilse vücudunuzla destekleyerek kapıyı yavaşça açınız. Eğer kapı dokunulmayacak kadar sıcaksa</a:t>
            </a:r>
            <a:r>
              <a:rPr lang="tr-TR" sz="2000" dirty="0">
                <a:latin typeface="Calibri" panose="020F0502020204030204" pitchFamily="34" charset="0"/>
                <a:ea typeface="Times New Roman" panose="02020603050405020304" pitchFamily="18" charset="0"/>
                <a:cs typeface="Calibri" panose="020F0502020204030204" pitchFamily="34" charset="0"/>
              </a:rPr>
              <a:t>, acil çıkış kapılarını kullanınız.</a:t>
            </a: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endParaRPr lang="tr-TR" sz="2000" dirty="0"/>
          </a:p>
        </p:txBody>
      </p:sp>
    </p:spTree>
    <p:extLst>
      <p:ext uri="{BB962C8B-B14F-4D97-AF65-F5344CB8AC3E}">
        <p14:creationId xmlns:p14="http://schemas.microsoft.com/office/powerpoint/2010/main" val="4131924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66972" y="345271"/>
            <a:ext cx="187012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SABOTAJ</a:t>
            </a:r>
            <a:endParaRPr lang="tr-TR" sz="3600" dirty="0">
              <a:effectLst>
                <a:outerShdw blurRad="38100" dist="38100" dir="2700000" algn="tl">
                  <a:srgbClr val="000000">
                    <a:alpha val="43137"/>
                  </a:srgbClr>
                </a:outerShdw>
              </a:effectLst>
            </a:endParaRPr>
          </a:p>
        </p:txBody>
      </p:sp>
      <p:sp>
        <p:nvSpPr>
          <p:cNvPr id="3" name="Dikdörtgen 2"/>
          <p:cNvSpPr/>
          <p:nvPr/>
        </p:nvSpPr>
        <p:spPr>
          <a:xfrm>
            <a:off x="259773" y="1377706"/>
            <a:ext cx="11284527" cy="2569934"/>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36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ekiplerince öncelik sırasına göre ağır-orta -hafif olmak kaydı ile kazazedelerin tahliyesi yapılacaktır.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Tahliyeler acil çıkış yerlerinde sağlanacaktır.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İlk yardıma ihtiyaç duyulursa mutlaka ilk yardım sağlanacaktır.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03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082" y="-9093"/>
            <a:ext cx="11980718"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YASAL DAYANAKLAR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753268" y="1316470"/>
            <a:ext cx="11720946" cy="4866121"/>
          </a:xfrm>
        </p:spPr>
        <p:txBody>
          <a:bodyPr>
            <a:noAutofit/>
          </a:bodyPr>
          <a:lstStyle/>
          <a:p>
            <a:pPr algn="just">
              <a:lnSpc>
                <a:spcPct val="140000"/>
              </a:lnSpc>
            </a:pPr>
            <a:r>
              <a:rPr lang="tr-TR" sz="2400" dirty="0" smtClean="0"/>
              <a:t>4857 sayılı İş Kanunu</a:t>
            </a:r>
          </a:p>
          <a:p>
            <a:pPr algn="just">
              <a:lnSpc>
                <a:spcPct val="140000"/>
              </a:lnSpc>
            </a:pPr>
            <a:r>
              <a:rPr lang="tr-TR" sz="2400" dirty="0" smtClean="0"/>
              <a:t>6331 sayılı İş Sağlığı ve Güvenliği Kanunu</a:t>
            </a:r>
          </a:p>
          <a:p>
            <a:pPr algn="just">
              <a:lnSpc>
                <a:spcPct val="140000"/>
              </a:lnSpc>
            </a:pPr>
            <a:r>
              <a:rPr lang="tr-TR" sz="2400" dirty="0" smtClean="0"/>
              <a:t>İş Sağlığı ve Güvenliği Hizmetleri Yönetmeliği</a:t>
            </a:r>
          </a:p>
          <a:p>
            <a:pPr algn="just">
              <a:lnSpc>
                <a:spcPct val="140000"/>
              </a:lnSpc>
            </a:pPr>
            <a:r>
              <a:rPr lang="tr-TR" sz="2400" dirty="0" smtClean="0"/>
              <a:t>İşyerlerinde Acil Durumlar Hakkında Yönetmelik</a:t>
            </a:r>
          </a:p>
          <a:p>
            <a:pPr algn="just">
              <a:lnSpc>
                <a:spcPct val="140000"/>
              </a:lnSpc>
            </a:pPr>
            <a:r>
              <a:rPr lang="tr-TR" sz="2400" dirty="0" smtClean="0"/>
              <a:t>Binaların Yangından Korunması Hakkında Yönetmelik</a:t>
            </a:r>
          </a:p>
          <a:p>
            <a:pPr algn="just">
              <a:lnSpc>
                <a:spcPct val="140000"/>
              </a:lnSpc>
            </a:pPr>
            <a:r>
              <a:rPr lang="tr-TR" sz="2400" dirty="0" smtClean="0"/>
              <a:t>MEB Afet ve Acil Durum Yönetim Merkezi Yönergesi</a:t>
            </a:r>
          </a:p>
          <a:p>
            <a:pPr algn="just">
              <a:lnSpc>
                <a:spcPct val="140000"/>
              </a:lnSpc>
            </a:pPr>
            <a:r>
              <a:rPr lang="tr-TR" sz="2400" dirty="0" smtClean="0"/>
              <a:t>Bakanlığımızın 2014/16 sayılı Genelgesi</a:t>
            </a:r>
            <a:endParaRPr lang="tr-TR" sz="2400" dirty="0"/>
          </a:p>
        </p:txBody>
      </p:sp>
    </p:spTree>
    <p:extLst>
      <p:ext uri="{BB962C8B-B14F-4D97-AF65-F5344CB8AC3E}">
        <p14:creationId xmlns:p14="http://schemas.microsoft.com/office/powerpoint/2010/main" val="1800882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444453" y="345270"/>
            <a:ext cx="6423233" cy="523220"/>
          </a:xfrm>
          <a:prstGeom prst="rect">
            <a:avLst/>
          </a:prstGeom>
        </p:spPr>
        <p:txBody>
          <a:bodyPr wrap="none">
            <a:spAutoFit/>
          </a:bodyPr>
          <a:lstStyle/>
          <a:p>
            <a:r>
              <a:rPr lang="tr-TR" sz="2800" b="1" u="sng" dirty="0">
                <a:latin typeface="Calibri" panose="020F0502020204030204" pitchFamily="34" charset="0"/>
                <a:ea typeface="Times New Roman" panose="02020603050405020304" pitchFamily="18" charset="0"/>
                <a:cs typeface="Calibri" panose="020F0502020204030204" pitchFamily="34" charset="0"/>
              </a:rPr>
              <a:t>7</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«SEL» seçeneği seçilir.</a:t>
            </a:r>
            <a:endParaRPr lang="tr-TR" sz="2800"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01" y="868490"/>
            <a:ext cx="11466758" cy="5943600"/>
          </a:xfrm>
          <a:prstGeom prst="rect">
            <a:avLst/>
          </a:prstGeom>
        </p:spPr>
      </p:pic>
    </p:spTree>
    <p:extLst>
      <p:ext uri="{BB962C8B-B14F-4D97-AF65-F5344CB8AC3E}">
        <p14:creationId xmlns:p14="http://schemas.microsoft.com/office/powerpoint/2010/main" val="4043126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86967" y="137452"/>
            <a:ext cx="82266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SEL</a:t>
            </a:r>
            <a:endParaRPr lang="tr-TR" sz="3600" dirty="0">
              <a:effectLst>
                <a:outerShdw blurRad="38100" dist="38100" dir="2700000" algn="tl">
                  <a:srgbClr val="000000">
                    <a:alpha val="43137"/>
                  </a:srgbClr>
                </a:outerShdw>
              </a:effectLst>
            </a:endParaRPr>
          </a:p>
        </p:txBody>
      </p:sp>
      <p:sp>
        <p:nvSpPr>
          <p:cNvPr id="3" name="Dikdörtgen 2"/>
          <p:cNvSpPr/>
          <p:nvPr/>
        </p:nvSpPr>
        <p:spPr>
          <a:xfrm>
            <a:off x="-257578" y="794834"/>
            <a:ext cx="12337962" cy="6038576"/>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Sel, su baskını vb. durumlar için çalışanlara eğitimler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Bu durumlar için acil durum ekipleri oluşturularak gerekli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Arama ,kurtarma ve tahliye için araç ve gereçler hazır olacaktır.</a:t>
            </a:r>
          </a:p>
          <a:p>
            <a:pPr marL="408940">
              <a:lnSpc>
                <a:spcPct val="115000"/>
              </a:lnSpc>
              <a:spcAft>
                <a:spcPts val="0"/>
              </a:spcAft>
            </a:pP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Eğer sel veya su baskını çok şiddetli ve büyük ise durumu çevrenize ve sorumlu kişilere duyurunuz.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Olayın olduğu bölüm personelini toplanma bölgesinde toplayınız.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Ana </a:t>
            </a:r>
            <a:r>
              <a:rPr lang="tr-TR" sz="2000" smtClean="0">
                <a:effectLst/>
                <a:latin typeface="Calibri" panose="020F0502020204030204" pitchFamily="34" charset="0"/>
                <a:ea typeface="Times New Roman" panose="02020603050405020304" pitchFamily="18" charset="0"/>
                <a:cs typeface="Calibri" panose="020F0502020204030204" pitchFamily="34" charset="0"/>
              </a:rPr>
              <a:t>elektrik panosundan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enerjiyi kesiniz ve gaz vanalarını kapalı duruma getiriniz.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Olay kontrol edilemeyecek şiddette ise Sivil Savunmaya haber veriniz.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Açık pencere ve kapıları kapatarak yayılmasını engelleyin.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Önce canlıları ve daha sonra kıymetli eşya ve dokümanları kurtarınız.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Yaralılara ilkyardım müdahalesini yapınız.</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012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86967" y="137452"/>
            <a:ext cx="82266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SEL</a:t>
            </a:r>
            <a:endParaRPr lang="tr-TR" sz="3600" dirty="0">
              <a:effectLst>
                <a:outerShdw blurRad="38100" dist="38100" dir="2700000" algn="tl">
                  <a:srgbClr val="000000">
                    <a:alpha val="43137"/>
                  </a:srgbClr>
                </a:outerShdw>
              </a:effectLst>
            </a:endParaRPr>
          </a:p>
        </p:txBody>
      </p:sp>
      <p:sp>
        <p:nvSpPr>
          <p:cNvPr id="4" name="Dikdörtgen 3"/>
          <p:cNvSpPr/>
          <p:nvPr/>
        </p:nvSpPr>
        <p:spPr>
          <a:xfrm>
            <a:off x="218211" y="1360494"/>
            <a:ext cx="11461172" cy="2145203"/>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32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 binada hazır olacaklar. Kamu kurum ve kuruluşlarına tahliyede yardımcı olacaklar.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Yaralılar öncelikli olmak kaydı ile sakin ve teker teker toplanma yerlerine sevki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Sayımları tutularak sağlıklı veriler yetkililere bildirilecektir.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954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372690" y="220579"/>
            <a:ext cx="7099444"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8</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«YANGIN» seçeneği seçilir.</a:t>
            </a:r>
            <a:endParaRPr lang="tr-TR" sz="2800" b="1"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76" y="743799"/>
            <a:ext cx="11443483" cy="6048375"/>
          </a:xfrm>
          <a:prstGeom prst="rect">
            <a:avLst/>
          </a:prstGeom>
        </p:spPr>
      </p:pic>
    </p:spTree>
    <p:extLst>
      <p:ext uri="{BB962C8B-B14F-4D97-AF65-F5344CB8AC3E}">
        <p14:creationId xmlns:p14="http://schemas.microsoft.com/office/powerpoint/2010/main" val="217132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081" y="158234"/>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
        <p:nvSpPr>
          <p:cNvPr id="3" name="Dikdörtgen 2"/>
          <p:cNvSpPr/>
          <p:nvPr/>
        </p:nvSpPr>
        <p:spPr>
          <a:xfrm>
            <a:off x="115910" y="1575450"/>
            <a:ext cx="11951594" cy="2853089"/>
          </a:xfrm>
          <a:prstGeom prst="rect">
            <a:avLst/>
          </a:prstGeom>
        </p:spPr>
        <p:txBody>
          <a:bodyPr wrap="square">
            <a:spAutoFit/>
          </a:bodyPr>
          <a:lstStyle/>
          <a:p>
            <a:pPr marL="408940">
              <a:lnSpc>
                <a:spcPct val="115000"/>
              </a:lnSpc>
              <a:spcAft>
                <a:spcPts val="0"/>
              </a:spcAft>
            </a:pPr>
            <a:r>
              <a:rPr lang="tr-TR"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32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Yangından korunma ve güvenlik tedbirler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Yangın söndürme ekipman ve aletleri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Yangın söndürme ekiplerine ve çalışanlara söndürme ve müdahale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İş Sağlığı ve Güvenliği P</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anosu oluşturularak yangın hakkında çalışanlarda bu hususta kültür oluşturulacaktır.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Yangında kamu ve kurumlarla işbirliği yapılacaktır.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774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081" y="158234"/>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
        <p:nvSpPr>
          <p:cNvPr id="4" name="Dikdörtgen 3"/>
          <p:cNvSpPr/>
          <p:nvPr/>
        </p:nvSpPr>
        <p:spPr>
          <a:xfrm>
            <a:off x="-405245" y="1350896"/>
            <a:ext cx="12396355" cy="4814395"/>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408940">
              <a:lnSpc>
                <a:spcPct val="115000"/>
              </a:lnSpc>
              <a:spcAft>
                <a:spcPts val="0"/>
              </a:spcAft>
            </a:pPr>
            <a:endPar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yangını çevrenize ve sorumlu kişilere duyurunuz.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Eğer yangın kendi imkanlarınızla söndüremeyecek kadar büyük ise; en kısa ve doğru olarak adrese, yangın cinsini      (elektrik, bina, akaryakıt </a:t>
            </a:r>
            <a:r>
              <a:rPr lang="tr-TR" sz="2000" dirty="0" err="1" smtClean="0">
                <a:effectLst/>
                <a:latin typeface="Calibri" panose="020F0502020204030204" pitchFamily="34" charset="0"/>
                <a:ea typeface="Times New Roman" panose="02020603050405020304" pitchFamily="18" charset="0"/>
                <a:cs typeface="Calibri" panose="020F0502020204030204" pitchFamily="34" charset="0"/>
              </a:rPr>
              <a:t>vb</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belirtmek suretiyle itfaiyeye haber veriniz.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Doğalgaz vanalarını, elektrik şalterlerini, kapı ve pencereleri kapatınız.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Yanıcı maddeleri uzaklaştırınız. Bunları yaparken kendinizi ve başkalarını tehlikeye atmayınız.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Yangın tehlikesinde koşuşturmayı ve paniği engelleyiniz. Tüm personeli toplanma bölgesinde toplayınız.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İtfaiye gelinceye kadar Acil Durum Ekipmanları kullanma talimatına uygun olarak yangını söndürmeye çalışınız. İtfaiye geldikten sonra İtfaiye ekibinin emrine giriniz.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Görevlilerden başka kişilerin yangın sahasına girmesine engel olunuz.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Önce canlıları ve daha sonra kıymetli eşya ve dokümanları kurtarınız.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Yaralılara ilkyardım müdahalesini yapınız.</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205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081" y="158234"/>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
        <p:nvSpPr>
          <p:cNvPr id="3" name="Dikdörtgen 2"/>
          <p:cNvSpPr/>
          <p:nvPr/>
        </p:nvSpPr>
        <p:spPr>
          <a:xfrm>
            <a:off x="238991" y="1502555"/>
            <a:ext cx="11211791" cy="2145203"/>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3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 binada hazır olacaklar. </a:t>
            </a:r>
            <a:r>
              <a:rPr lang="tr-TR" sz="2000" dirty="0">
                <a:latin typeface="Calibri" panose="020F0502020204030204" pitchFamily="34" charset="0"/>
                <a:ea typeface="Times New Roman" panose="02020603050405020304" pitchFamily="18" charset="0"/>
                <a:cs typeface="Calibri" panose="020F0502020204030204" pitchFamily="34" charset="0"/>
              </a:rPr>
              <a:t>K</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amu kurum ve kuruluşlarına tahliyede yardımcı olacaklar.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Yaralılar öncelikli olmak kaydı ile sakin ve teker teker toplanma yerlerine sevki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Sayımları tutularak sağlıklı veriler yetkililere bildirilecektir.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505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72690" y="220579"/>
            <a:ext cx="7115409"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9</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«FIRTINA» seçeneği seçilir.</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75" y="743799"/>
            <a:ext cx="11273038" cy="6010275"/>
          </a:xfrm>
          <a:prstGeom prst="rect">
            <a:avLst/>
          </a:prstGeom>
        </p:spPr>
      </p:pic>
    </p:spTree>
    <p:extLst>
      <p:ext uri="{BB962C8B-B14F-4D97-AF65-F5344CB8AC3E}">
        <p14:creationId xmlns:p14="http://schemas.microsoft.com/office/powerpoint/2010/main" val="332296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73392"/>
            <a:ext cx="12257809" cy="5755422"/>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Fırtına vb. durumlar için çalışanlara eğitimler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Bu durumlar için acil durum ekipleri oluşturularak gerekli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a:t>
            </a:r>
            <a:r>
              <a:rPr lang="tr-TR" sz="2000" dirty="0" smtClean="0">
                <a:latin typeface="Calibri" panose="020F0502020204030204" pitchFamily="34" charset="0"/>
                <a:ea typeface="Times New Roman" panose="02020603050405020304" pitchFamily="18" charset="0"/>
                <a:cs typeface="Calibri" panose="020F0502020204030204" pitchFamily="34" charset="0"/>
              </a:rPr>
              <a:t>A</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rama, kurtarma ve tahliye için araç ve gereçler hazır olacaktır.</a:t>
            </a:r>
          </a:p>
          <a:p>
            <a:pPr marL="637540">
              <a:lnSpc>
                <a:spcPct val="115000"/>
              </a:lnSpc>
              <a:spcAft>
                <a:spcPts val="0"/>
              </a:spcAft>
            </a:pP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Fırtına çok şiddetli ve büyük ise durumu çevrenize ve sorumlu kişilere duyurunuz.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Olayın olduğu bölüm personelini toplanma bölgesinde toplayınız.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Trafodan enerjiyi kesiniz ve gaz vanalarını kapalı duruma getiriniz.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Olay kontrol edilemeyecek şiddette ise Sivil Savunmaya haber veriniz.</a:t>
            </a:r>
          </a:p>
          <a:p>
            <a:pPr marL="637540">
              <a:lnSpc>
                <a:spcPct val="115000"/>
              </a:lnSpc>
              <a:spcAft>
                <a:spcPts val="0"/>
              </a:spcAft>
            </a:pP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UYGULANACAK TAHLİYE YÖNTEMLERİ</a:t>
            </a:r>
            <a:endParaRPr lang="tr-TR" sz="24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 binada hazır olacaklar. </a:t>
            </a:r>
            <a:r>
              <a:rPr lang="tr-TR" sz="2000" dirty="0">
                <a:latin typeface="Calibri" panose="020F0502020204030204" pitchFamily="34" charset="0"/>
                <a:ea typeface="Times New Roman" panose="02020603050405020304" pitchFamily="18" charset="0"/>
                <a:cs typeface="Calibri" panose="020F0502020204030204" pitchFamily="34" charset="0"/>
              </a:rPr>
              <a:t>K</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amu kurum ve kuruluşlarına tahliyede yardımcı olacaklar.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2. Yaralılar öncelikli olmak kaydı ile sakin ve teker teker toplanma yerlerine sevki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3. Sayımları tutularak sağlıklı veriler yetkililere bildirilecektir.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58257" y="85497"/>
            <a:ext cx="1712648"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FIRTINA</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7268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43990" y="199797"/>
            <a:ext cx="9307933"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10</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«GIDA ZEHİRLENMESİ» seçeneği seçilir.</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73" y="723017"/>
            <a:ext cx="11654554" cy="5962650"/>
          </a:xfrm>
          <a:prstGeom prst="rect">
            <a:avLst/>
          </a:prstGeom>
        </p:spPr>
      </p:pic>
    </p:spTree>
    <p:extLst>
      <p:ext uri="{BB962C8B-B14F-4D97-AF65-F5344CB8AC3E}">
        <p14:creationId xmlns:p14="http://schemas.microsoft.com/office/powerpoint/2010/main" val="2672662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142999"/>
            <a:ext cx="11575473" cy="5715001"/>
          </a:xfrm>
        </p:spPr>
        <p:txBody>
          <a:bodyPr>
            <a:normAutofit/>
          </a:bodyPr>
          <a:lstStyle/>
          <a:p>
            <a:pPr algn="just">
              <a:lnSpc>
                <a:spcPct val="120000"/>
              </a:lnSpc>
            </a:pPr>
            <a:r>
              <a:rPr lang="tr-TR" sz="2400" dirty="0" smtClean="0"/>
              <a:t>Okul/Kurum İşveren/İşveren Vekili koordinesinde; okul/kurumlarda acil durumlara müdahale ve tahliye çalışmalarının herhangi bir aksamaya sebebiyet vermeyecek şekilde gerekli plânlama ve koordinasyonun sağlanarak yapılması,</a:t>
            </a:r>
          </a:p>
          <a:p>
            <a:pPr algn="just">
              <a:lnSpc>
                <a:spcPct val="120000"/>
              </a:lnSpc>
            </a:pPr>
            <a:endParaRPr lang="tr-TR" sz="2400" dirty="0" smtClean="0"/>
          </a:p>
          <a:p>
            <a:pPr algn="just">
              <a:lnSpc>
                <a:spcPct val="120000"/>
              </a:lnSpc>
            </a:pPr>
            <a:r>
              <a:rPr lang="tr-TR" sz="2400" dirty="0" smtClean="0"/>
              <a:t>Belirlenen acil durumların her biri ayrı ayrı dikkate alınarak bunlara ilişkin bilgiler ile acil durum ekipleri, tatbikat raporu ve tahliye plânlarına ait veri girişlerinin okul/kurum İşveren/İşveren Vekilinin koordinasyonunda yapılması,</a:t>
            </a:r>
          </a:p>
          <a:p>
            <a:pPr algn="just">
              <a:lnSpc>
                <a:spcPct val="120000"/>
              </a:lnSpc>
            </a:pPr>
            <a:endParaRPr lang="tr-TR" sz="2400" dirty="0" smtClean="0"/>
          </a:p>
          <a:p>
            <a:pPr algn="just">
              <a:lnSpc>
                <a:spcPct val="120000"/>
              </a:lnSpc>
            </a:pPr>
            <a:r>
              <a:rPr lang="tr-TR" sz="2400" dirty="0" smtClean="0"/>
              <a:t>Okul/Kurumlarda, ilgili Yönetmelik ile ilgili Yönerge hükümleri doğrultusunda belirlenen acil durumlara ait tüm veri girişlerinin  MEBBİS İSGB modülüne girilmesi, girilen bilgiler ve alınan çıktıların dışında bilgi ve belgelere itibar edilmemesi, </a:t>
            </a:r>
            <a:endParaRPr lang="tr-TR" sz="2400" dirty="0"/>
          </a:p>
        </p:txBody>
      </p:sp>
    </p:spTree>
    <p:extLst>
      <p:ext uri="{BB962C8B-B14F-4D97-AF65-F5344CB8AC3E}">
        <p14:creationId xmlns:p14="http://schemas.microsoft.com/office/powerpoint/2010/main" val="2728898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8643" y="147842"/>
            <a:ext cx="4079065"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GIDA ZEHİRLENMESİ</a:t>
            </a:r>
            <a:endParaRPr lang="tr-TR" sz="3600" dirty="0">
              <a:effectLst>
                <a:outerShdw blurRad="38100" dist="38100" dir="2700000" algn="tl">
                  <a:srgbClr val="000000">
                    <a:alpha val="43137"/>
                  </a:srgbClr>
                </a:outerShdw>
              </a:effectLst>
            </a:endParaRPr>
          </a:p>
        </p:txBody>
      </p:sp>
      <p:sp>
        <p:nvSpPr>
          <p:cNvPr id="3" name="Dikdörtgen 2"/>
          <p:cNvSpPr/>
          <p:nvPr/>
        </p:nvSpPr>
        <p:spPr>
          <a:xfrm>
            <a:off x="-343130" y="1114197"/>
            <a:ext cx="12001729" cy="5189113"/>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gn="just">
              <a:lnSpc>
                <a:spcPct val="115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Besinleri güvenilir yerlerden satın almaya özen gösterin. Özellikle yaz aylarında dışarıda ve açıkta satılan yiyeceklerin tüketiminden kaçınılmalıdır.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Hijyen kurallarına uyulduğundan emin olunan ve sirkülasyonu hızlı mekanlar yemek için tercih edin.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Her türlü gıda maddesi satın alırken etiket bilgisini okuyun, üretim, son kullanma tarihi ve saklama koşullarına dikkat edin.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Pastörize edilmemiş süt ve süt ürünlerini kesinlikle kullanmayın.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Kırık, çatlak, dışkı ile kirlenmiş yumurta satın almayın, yumurtalar kullanılmadan hemen önce mutlaka yıkanmalıdır.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Konserve satın alırken, alt ve üst kapakları şişkin, kutusu hasar görmüş, kapağı gevşemiş ve son kullanma tarihi geçmiş olanları kesinlikle satın almayın.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İçme sularının güvenilir kaynaklardan satın alınmasına özen gösterin, güvenilirliğinden emin olunmadığında kaynatıldıktan sonra içilmelidir.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27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8643" y="147842"/>
            <a:ext cx="4079065"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GIDA ZEHİRLENMESİ</a:t>
            </a:r>
            <a:endParaRPr lang="tr-TR" sz="3600" dirty="0">
              <a:effectLst>
                <a:outerShdw blurRad="38100" dist="38100" dir="2700000" algn="tl">
                  <a:srgbClr val="000000">
                    <a:alpha val="43137"/>
                  </a:srgbClr>
                </a:outerShdw>
              </a:effectLst>
            </a:endParaRPr>
          </a:p>
        </p:txBody>
      </p:sp>
      <p:sp>
        <p:nvSpPr>
          <p:cNvPr id="3" name="Dikdörtgen 2"/>
          <p:cNvSpPr/>
          <p:nvPr/>
        </p:nvSpPr>
        <p:spPr>
          <a:xfrm>
            <a:off x="176302" y="1072633"/>
            <a:ext cx="11523745" cy="5499326"/>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TEDBİRLER(2)</a:t>
            </a:r>
          </a:p>
          <a:p>
            <a:pPr marL="408940" algn="just">
              <a:lnSpc>
                <a:spcPct val="114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4000"/>
              </a:lnSpc>
            </a:pPr>
            <a:r>
              <a:rPr lang="tr-TR" sz="2000" dirty="0" smtClean="0"/>
              <a:t>8. Sebze </a:t>
            </a:r>
            <a:r>
              <a:rPr lang="tr-TR" sz="2000" dirty="0"/>
              <a:t>ve meyveler iyice yıkandıktan sonra tüketin.</a:t>
            </a:r>
          </a:p>
          <a:p>
            <a:pPr>
              <a:lnSpc>
                <a:spcPct val="114000"/>
              </a:lnSpc>
            </a:pPr>
            <a:r>
              <a:rPr lang="tr-TR" sz="2000" dirty="0"/>
              <a:t>9</a:t>
            </a:r>
            <a:r>
              <a:rPr lang="tr-TR" sz="2000" dirty="0" smtClean="0"/>
              <a:t>. Dondurulmuş </a:t>
            </a:r>
            <a:r>
              <a:rPr lang="tr-TR" sz="2000" dirty="0"/>
              <a:t>besinler, buzdolabı sıcaklığında veya mikrodalga fırında çözdürülerek kullanılmalı, çözdürme işlemi oda sıcaklığında veya kalorifer, soba üstüne bırakılarak kesinlikle yapılmamalıdır.</a:t>
            </a:r>
          </a:p>
          <a:p>
            <a:pPr>
              <a:lnSpc>
                <a:spcPct val="114000"/>
              </a:lnSpc>
            </a:pPr>
            <a:r>
              <a:rPr lang="tr-TR" sz="2000" dirty="0"/>
              <a:t>10</a:t>
            </a:r>
            <a:r>
              <a:rPr lang="tr-TR" sz="2000" dirty="0" smtClean="0"/>
              <a:t>. Mümkünse </a:t>
            </a:r>
            <a:r>
              <a:rPr lang="tr-TR" sz="2000" dirty="0"/>
              <a:t>yemekleri günlük olarak hazırlayın, artan yemeklerde yeniden ısıtma söz konusu olacaksa bir kereden fazla tekrar ısıtma işlemi yapmayın.</a:t>
            </a:r>
          </a:p>
          <a:p>
            <a:pPr>
              <a:lnSpc>
                <a:spcPct val="114000"/>
              </a:lnSpc>
            </a:pPr>
            <a:r>
              <a:rPr lang="tr-TR" sz="2000" dirty="0"/>
              <a:t>11</a:t>
            </a:r>
            <a:r>
              <a:rPr lang="tr-TR" sz="2000" dirty="0" smtClean="0"/>
              <a:t>. Kırmızı </a:t>
            </a:r>
            <a:r>
              <a:rPr lang="tr-TR" sz="2000" dirty="0"/>
              <a:t>et, tavuk, balık, süt ve ürünleri gibi kolay bozulabilen riskli besinleri uygun süre ve sıcaklıklarda pişirin, pişmiş yemekler oda sıcaklığında 1 saatten fazla bekletilmemelidir.</a:t>
            </a:r>
          </a:p>
          <a:p>
            <a:pPr>
              <a:lnSpc>
                <a:spcPct val="114000"/>
              </a:lnSpc>
            </a:pPr>
            <a:r>
              <a:rPr lang="tr-TR" sz="2000" dirty="0"/>
              <a:t>12</a:t>
            </a:r>
            <a:r>
              <a:rPr lang="tr-TR" sz="2000" dirty="0" smtClean="0"/>
              <a:t>. Pişirdikten </a:t>
            </a:r>
            <a:r>
              <a:rPr lang="tr-TR" sz="2000" dirty="0"/>
              <a:t>sonra hemen tüketilmeyecek yemekleri, hızla soğutularak yeniden servis edilene kadar buzdolabında saklayın.</a:t>
            </a:r>
          </a:p>
          <a:p>
            <a:pPr>
              <a:lnSpc>
                <a:spcPct val="114000"/>
              </a:lnSpc>
            </a:pPr>
            <a:r>
              <a:rPr lang="tr-TR" sz="2000" dirty="0"/>
              <a:t>13</a:t>
            </a:r>
            <a:r>
              <a:rPr lang="tr-TR" sz="2000" dirty="0" smtClean="0"/>
              <a:t>. Özellikle </a:t>
            </a:r>
            <a:r>
              <a:rPr lang="tr-TR" sz="2000" dirty="0"/>
              <a:t>çiğ et, yumurta ve kümes hayvanları gibi besinleri hazırladıktan sonra ellerinizi iyice yıkayın, bu tür riskli besinleri ve pişirilmeden tüketilecek sebze ve meyveleri hazırlarken ayrı doğrama tahtası ve bıçak kullanın.</a:t>
            </a:r>
          </a:p>
          <a:p>
            <a:pPr>
              <a:lnSpc>
                <a:spcPct val="114000"/>
              </a:lnSpc>
            </a:pPr>
            <a:r>
              <a:rPr lang="tr-TR" sz="2000" dirty="0"/>
              <a:t>14</a:t>
            </a:r>
            <a:r>
              <a:rPr lang="tr-TR" sz="2000" dirty="0" smtClean="0"/>
              <a:t>. Tahıl</a:t>
            </a:r>
            <a:r>
              <a:rPr lang="tr-TR" sz="2000" dirty="0"/>
              <a:t>, </a:t>
            </a:r>
            <a:r>
              <a:rPr lang="tr-TR" sz="2000" dirty="0" err="1"/>
              <a:t>kurubaklagil</a:t>
            </a:r>
            <a:r>
              <a:rPr lang="tr-TR" sz="2000" dirty="0"/>
              <a:t> gibi kuru gıdaları nemsiz, kuru ve 15°C -20°C arasındaki sıcaklıklarda muhafaza edin.</a:t>
            </a:r>
          </a:p>
        </p:txBody>
      </p:sp>
    </p:spTree>
    <p:extLst>
      <p:ext uri="{BB962C8B-B14F-4D97-AF65-F5344CB8AC3E}">
        <p14:creationId xmlns:p14="http://schemas.microsoft.com/office/powerpoint/2010/main" val="3839466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8642" y="0"/>
            <a:ext cx="4079065"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GIDA ZEHİRLENMESİ</a:t>
            </a:r>
            <a:endParaRPr lang="tr-TR" sz="3600" dirty="0">
              <a:effectLst>
                <a:outerShdw blurRad="38100" dist="38100" dir="2700000" algn="tl">
                  <a:srgbClr val="000000">
                    <a:alpha val="43137"/>
                  </a:srgbClr>
                </a:outerShdw>
              </a:effectLst>
            </a:endParaRPr>
          </a:p>
        </p:txBody>
      </p:sp>
      <p:sp>
        <p:nvSpPr>
          <p:cNvPr id="4" name="Dikdörtgen 3"/>
          <p:cNvSpPr/>
          <p:nvPr/>
        </p:nvSpPr>
        <p:spPr>
          <a:xfrm>
            <a:off x="-324078" y="646331"/>
            <a:ext cx="12516078" cy="5896999"/>
          </a:xfrm>
          <a:prstGeom prst="rect">
            <a:avLst/>
          </a:prstGeom>
        </p:spPr>
        <p:txBody>
          <a:bodyPr wrap="square">
            <a:spAutoFit/>
          </a:bodyPr>
          <a:lstStyle/>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Bilinç kontrolü yapılır.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Ağız zehirli madde ile temas etmişse su ile çalkalanır, zehirli madde ele temas etmişse el sabunlu su ile yıkanır.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Yaşam bulguları değerlendirilir.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Kusma, bulantı, ishal gibi belirtiler değerlendirilir, Kusturulmaya çalışılmaz, özellikle yakıcı maddelerin alındığı durumlarda hasta asla kusturulmaz.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Bilinç kaybı varsa koma pozisyonu verilir, Üstü örtülür, Tıbbi yardım istenir (112).</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Olayla ilgili bilgiler toplanarak kaydedilir.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İlkyardımcı müdahale sırasında kendini ve çevresini korumak için gerekli önlemleri almalıdır.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Sağlık kuruluşuna bildirme (112).</a:t>
            </a:r>
          </a:p>
          <a:p>
            <a:pPr marL="637540">
              <a:lnSpc>
                <a:spcPct val="115000"/>
              </a:lnSpc>
              <a:spcAft>
                <a:spcPts val="0"/>
              </a:spcAft>
            </a:pP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Zehirlenmeye neden olan maddeyi uzaklaştırmak (Kirli madde vücuttan ne kadar çabuk uzaklaştırılırsa o kadar az miktarda emilir).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Hayati fonksiyonların devamının sağlanması.</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Sağlık kuruluşuna bildirme (112)</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92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43990" y="199797"/>
            <a:ext cx="7478009"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11</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«HEYELAN» seçeneği seçilir.</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44" y="723017"/>
            <a:ext cx="11558319" cy="5953125"/>
          </a:xfrm>
          <a:prstGeom prst="rect">
            <a:avLst/>
          </a:prstGeom>
        </p:spPr>
      </p:pic>
    </p:spTree>
    <p:extLst>
      <p:ext uri="{BB962C8B-B14F-4D97-AF65-F5344CB8AC3E}">
        <p14:creationId xmlns:p14="http://schemas.microsoft.com/office/powerpoint/2010/main" val="1532965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6418" y="713241"/>
            <a:ext cx="12711545" cy="6144759"/>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  1. Heyelan hakkında gereken bilgilendirme, görsel ve yazılı kaynaklarla yapılacaktır.</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  2. </a:t>
            </a:r>
            <a:r>
              <a:rPr lang="tr-TR" dirty="0">
                <a:latin typeface="Calibri" panose="020F0502020204030204" pitchFamily="34" charset="0"/>
                <a:ea typeface="Times New Roman" panose="02020603050405020304" pitchFamily="18" charset="0"/>
                <a:cs typeface="Calibri" panose="020F0502020204030204" pitchFamily="34" charset="0"/>
              </a:rPr>
              <a:t>O</a:t>
            </a:r>
            <a:r>
              <a:rPr lang="tr-TR" dirty="0" smtClean="0">
                <a:effectLst/>
                <a:latin typeface="Calibri" panose="020F0502020204030204" pitchFamily="34" charset="0"/>
                <a:ea typeface="Times New Roman" panose="02020603050405020304" pitchFamily="18" charset="0"/>
                <a:cs typeface="Calibri" panose="020F0502020204030204" pitchFamily="34" charset="0"/>
              </a:rPr>
              <a:t>kullarda heyelan hakkında çalışanlara ve öğrencilere eğitimler verilecektir.</a:t>
            </a:r>
          </a:p>
          <a:p>
            <a:pPr marL="408940">
              <a:lnSpc>
                <a:spcPct val="115000"/>
              </a:lnSpc>
              <a:spcAft>
                <a:spcPts val="0"/>
              </a:spcAft>
            </a:pP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b="1" u="sng" dirty="0" smtClean="0">
                <a:effectLst/>
                <a:latin typeface="Calibri" panose="020F0502020204030204" pitchFamily="34" charset="0"/>
                <a:ea typeface="Times New Roman" panose="02020603050405020304" pitchFamily="18" charset="0"/>
                <a:cs typeface="Calibri" panose="020F0502020204030204" pitchFamily="34" charset="0"/>
              </a:rPr>
              <a:t>KAPALI ALANDAYSANIZ;</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Binadan çıkmak ve heyelan bölgesinden uzaklaşmak için yeterli vaktiniz yoksa içeride kalın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Sağlam eşyaların altında ve ya yanında hayat üçgeni oluşturarak ÇÖK-KAPAN-TUTUN hareketini uygulayın.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b="1" u="sng" dirty="0" smtClean="0">
                <a:effectLst/>
                <a:latin typeface="Calibri" panose="020F0502020204030204" pitchFamily="34" charset="0"/>
                <a:ea typeface="Times New Roman" panose="02020603050405020304" pitchFamily="18" charset="0"/>
                <a:cs typeface="Calibri" panose="020F0502020204030204" pitchFamily="34" charset="0"/>
              </a:rPr>
              <a:t>AÇIK ALANDAYSANIZ;</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Tehlike anında heyelan veya çamur akıntısının yolundan uzak durarak hemen mümkün olduğu kadar yükseklere doğru uzaklaşın ve çevrenizde yaşayan insanları toprak kaymasına karşı uyarın.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Çamur ve moloz akmasından kaçabilecek zamanınız veya etrafınızda arkasına saklanacağınız sağlam bir yapı yoksa ÇÖK-KAPAN-TUTUN hareketi ile başınızı ve boynunuzu koruyun.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Her şeyden önce güvencede olduğunuzdan emin olun. Gerekiyorsa tehlikeli bölgeden uzaklaşarak kendinizi güvenceye alın.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a:latin typeface="Calibri" panose="020F0502020204030204" pitchFamily="34" charset="0"/>
                <a:ea typeface="Times New Roman" panose="02020603050405020304" pitchFamily="18" charset="0"/>
                <a:cs typeface="Calibri" panose="020F0502020204030204" pitchFamily="34" charset="0"/>
              </a:rPr>
              <a:t>4</a:t>
            </a:r>
            <a:r>
              <a:rPr lang="tr-TR" dirty="0" smtClean="0">
                <a:effectLst/>
                <a:latin typeface="Calibri" panose="020F0502020204030204" pitchFamily="34" charset="0"/>
                <a:ea typeface="Times New Roman" panose="02020603050405020304" pitchFamily="18" charset="0"/>
                <a:cs typeface="Calibri" panose="020F0502020204030204" pitchFamily="34" charset="0"/>
              </a:rPr>
              <a:t>. Yakınınızda bulunan elektrik, gaz ve su kaynaklarını hemen kapatın. Çevrenizde gaz kaçağı olmadığından emin olana kadar bulunduğunuz yeri kibrit veya diğer yanıcı maddeler ve ya elektrikli aletlerle aydınlatmaya çalışmayın. Fener kulanın.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a:latin typeface="Calibri" panose="020F0502020204030204" pitchFamily="34" charset="0"/>
                <a:ea typeface="Times New Roman" panose="02020603050405020304" pitchFamily="18" charset="0"/>
                <a:cs typeface="Calibri" panose="020F0502020204030204" pitchFamily="34" charset="0"/>
              </a:rPr>
              <a:t>5</a:t>
            </a:r>
            <a:r>
              <a:rPr lang="tr-TR" dirty="0" smtClean="0">
                <a:effectLst/>
                <a:latin typeface="Calibri" panose="020F0502020204030204" pitchFamily="34" charset="0"/>
                <a:ea typeface="Times New Roman" panose="02020603050405020304" pitchFamily="18" charset="0"/>
                <a:cs typeface="Calibri" panose="020F0502020204030204" pitchFamily="34" charset="0"/>
              </a:rPr>
              <a:t>. Tehlikeli duvarlar, çatılar ve bacalara karşı çevrenizdekileri uyarın ve bunların etrafında dolaşmayın.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dirty="0">
                <a:latin typeface="Calibri" panose="020F0502020204030204" pitchFamily="34" charset="0"/>
                <a:ea typeface="Times New Roman" panose="02020603050405020304" pitchFamily="18" charset="0"/>
                <a:cs typeface="Calibri" panose="020F0502020204030204" pitchFamily="34" charset="0"/>
              </a:rPr>
              <a:t>6</a:t>
            </a:r>
            <a:r>
              <a:rPr lang="tr-TR" dirty="0" smtClean="0">
                <a:effectLst/>
                <a:latin typeface="Calibri" panose="020F0502020204030204" pitchFamily="34" charset="0"/>
                <a:ea typeface="Times New Roman" panose="02020603050405020304" pitchFamily="18" charset="0"/>
                <a:cs typeface="Calibri" panose="020F0502020204030204" pitchFamily="34" charset="0"/>
              </a:rPr>
              <a:t>. Eşya almak için zarar görmüş binalara girmeyin.</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92930" y="66910"/>
            <a:ext cx="194636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HEYELAN</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4574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1728" y="1301719"/>
            <a:ext cx="12095018" cy="3065455"/>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Derhal yerel yönetimle temasa geçilmelidir.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Çevrenizde yaralı veya yardıma muhtaç kişiler varsa, yangın ve yeni bir heyelan gibi bir tehlike yoksa onları yerlerinden oynatmayın.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Radyo ve televizyon gibi kitle iletişim araçlarıyla size yapılacak uyarıları dinleyin.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Cadde ve sokakların acil yardım araçları için boş bırakın.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a:t>
            </a:r>
            <a:r>
              <a:rPr lang="tr-TR" sz="2000" dirty="0" smtClean="0">
                <a:latin typeface="Calibri" panose="020F0502020204030204" pitchFamily="34" charset="0"/>
                <a:ea typeface="Times New Roman" panose="02020603050405020304" pitchFamily="18" charset="0"/>
                <a:cs typeface="Calibri" panose="020F0502020204030204" pitchFamily="34" charset="0"/>
              </a:rPr>
              <a:t>AFAD</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2000" dirty="0" smtClean="0">
                <a:latin typeface="Calibri" panose="020F0502020204030204" pitchFamily="34" charset="0"/>
                <a:ea typeface="Times New Roman" panose="02020603050405020304" pitchFamily="18" charset="0"/>
                <a:cs typeface="Calibri" panose="020F0502020204030204" pitchFamily="34" charset="0"/>
              </a:rPr>
              <a:t>B</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elediye ve kamu kurum ve kuruluşlarıyla işbirliği yapılarak tahliye sağlanmalıdır.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5003320" y="181210"/>
            <a:ext cx="194636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HEYELAN</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96103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3990" y="199797"/>
            <a:ext cx="6947415"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12</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«KBRN» seçeneği seçilir.</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99" y="723017"/>
            <a:ext cx="11379960" cy="5991225"/>
          </a:xfrm>
          <a:prstGeom prst="rect">
            <a:avLst/>
          </a:prstGeom>
        </p:spPr>
      </p:pic>
    </p:spTree>
    <p:extLst>
      <p:ext uri="{BB962C8B-B14F-4D97-AF65-F5344CB8AC3E}">
        <p14:creationId xmlns:p14="http://schemas.microsoft.com/office/powerpoint/2010/main" val="3157250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129" y="1786679"/>
            <a:ext cx="12084627" cy="3065455"/>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Kimyasallara, biyolojik etkilere, radyoaktif ve nükleer tehlikelere karşı gereken bilgilendirme ve eğitimler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Sığınaklar oluşturularak, gereken ekipmanlarla donatılması sağlanacaktır.</a:t>
            </a:r>
            <a:r>
              <a:rPr lang="tr-TR" sz="2000" dirty="0">
                <a:latin typeface="Calibri" panose="020F0502020204030204" pitchFamily="34" charset="0"/>
                <a:ea typeface="Times New Roman" panose="02020603050405020304" pitchFamily="18" charset="0"/>
                <a:cs typeface="Times New Roman" panose="02020603050405020304" pitchFamily="18" charset="0"/>
              </a:rPr>
              <a:t>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A</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cil durum ekiplerine özel eğitimler ve korunma önlemleri anlatılacaktır. </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Sağlık personelince tüm personellere yönelik KBRN eğitimi vermek.</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İkaz ve alarm sistemleri çalışır ve bakımlı olarak hazır bulundurulacaktır.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65746" y="199798"/>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8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965746" y="199798"/>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
        <p:nvSpPr>
          <p:cNvPr id="4" name="Dikdörtgen 3"/>
          <p:cNvSpPr/>
          <p:nvPr/>
        </p:nvSpPr>
        <p:spPr>
          <a:xfrm>
            <a:off x="-329046" y="987213"/>
            <a:ext cx="12375573" cy="5543056"/>
          </a:xfrm>
          <a:prstGeom prst="rect">
            <a:avLst/>
          </a:prstGeom>
        </p:spPr>
        <p:txBody>
          <a:bodyPr wrap="square">
            <a:spAutoFit/>
          </a:bodyPr>
          <a:lstStyle/>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637540">
              <a:lnSpc>
                <a:spcPct val="115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İşveren/İşveren Vekiline haber verin.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Talaş ile üzerini örterek kimyasalın yayılmasını önleyin. Kimyasal emdikten sonra kirli talaşı tehlikeli atık konteynerine atınız.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Kimyasal malzeme dökülen faaliyet noktasındaki makineler durdurulur.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Dökülen kimyasalların kanalizasyona gitmesi engellenir.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Dökülen kimyasalların etrafına ateş ile yaklaşmayınız.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Kimyasala maruz kalan kişilere, yaralılara ilkyardım müdahalesini yapınız.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Kontrolsüz deşarj olduğu nokta tespit edilip deşarjı kesiniz.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Kontrolsüz deşarj makine kaynaklı ise makineyi durdurunuz ve bakıma alınız.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Makinenin, önleyici bakım ve planlı bakım kontrollerini gözden geçirin.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10. Biyolojik duruma maruz kalan kişilere, yaralılara ilkyardım müdahalesini yapınız.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11. Aleni ve şüpheli her durumda ALO TAEK 172 aranmalıdır. Ortamın radyasyon düzeyi ve gıda maddelerindeki radyoaktif kirlenme tespit edilmelidir.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5894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3290" y="1509377"/>
            <a:ext cx="10785763" cy="1897443"/>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KBRN durumlarında yetkili kişi ve kurumlarca tahliyeler yapılacaktır.</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Kazazedeler, ilk yardım müdahalesine müteakip sağlık kuruluşlarına sevki sağlanacaktır.</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Tahliye ve kurtarma işlemlerinde görevlilere KKD Kullanımı sağlanacaktır.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65746" y="199798"/>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38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142999"/>
            <a:ext cx="11575473" cy="5715001"/>
          </a:xfrm>
        </p:spPr>
        <p:txBody>
          <a:bodyPr>
            <a:normAutofit/>
          </a:bodyPr>
          <a:lstStyle/>
          <a:p>
            <a:pPr algn="just">
              <a:lnSpc>
                <a:spcPct val="120000"/>
              </a:lnSpc>
            </a:pPr>
            <a:r>
              <a:rPr lang="tr-TR" sz="2400" dirty="0" smtClean="0"/>
              <a:t>Okul/Kurumların, girilen verilere göre; Acil Durum Plânı, Yangın Önleme ve Söndürme İç Düzenlemesi ile Yangın İç Düzenleme Talimatını hazırlamaları ve modülden alınan diğer çıktılarla birlikte oluşturulan "Acil Durum </a:t>
            </a:r>
            <a:r>
              <a:rPr lang="tr-TR" sz="2400" dirty="0" err="1" smtClean="0"/>
              <a:t>Plânı"nın</a:t>
            </a:r>
            <a:r>
              <a:rPr lang="tr-TR" sz="2400" dirty="0" smtClean="0"/>
              <a:t> imzalanmış bir nüshasının işverenlerince dosyasında muhafaza edilmesi,</a:t>
            </a:r>
          </a:p>
          <a:p>
            <a:pPr algn="just">
              <a:lnSpc>
                <a:spcPct val="120000"/>
              </a:lnSpc>
            </a:pPr>
            <a:endParaRPr lang="tr-TR" sz="2400" dirty="0" smtClean="0"/>
          </a:p>
          <a:p>
            <a:pPr algn="just">
              <a:lnSpc>
                <a:spcPct val="120000"/>
              </a:lnSpc>
            </a:pPr>
            <a:r>
              <a:rPr lang="tr-TR" sz="2400" dirty="0" smtClean="0"/>
              <a:t>Acil durum ekiplerine; Yangın Eğiticilerince eğitim verilerek rehberlik yapılması,</a:t>
            </a:r>
          </a:p>
          <a:p>
            <a:pPr algn="just">
              <a:lnSpc>
                <a:spcPct val="120000"/>
              </a:lnSpc>
            </a:pPr>
            <a:endParaRPr lang="tr-TR" sz="2400" dirty="0" smtClean="0"/>
          </a:p>
          <a:p>
            <a:pPr algn="just">
              <a:lnSpc>
                <a:spcPct val="120000"/>
              </a:lnSpc>
            </a:pPr>
            <a:r>
              <a:rPr lang="tr-TR" sz="2400" dirty="0" smtClean="0"/>
              <a:t>MEBBİS İSGB modülüne girilen verilerin idari ve hukuki bağlayıcılığı dikkate alınarak yetkilisinden başkası tarafından verilerdeki düzeltmelerin önlenmesi amacıyla her türlü düzeltme taleplerinin İşveren/İşveren Vekilinin koordinasyonunda yapılması, </a:t>
            </a:r>
            <a:endParaRPr lang="tr-TR" sz="2400" dirty="0"/>
          </a:p>
        </p:txBody>
      </p:sp>
    </p:spTree>
    <p:extLst>
      <p:ext uri="{BB962C8B-B14F-4D97-AF65-F5344CB8AC3E}">
        <p14:creationId xmlns:p14="http://schemas.microsoft.com/office/powerpoint/2010/main" val="436201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5581" y="2250278"/>
            <a:ext cx="11520055" cy="1643527"/>
          </a:xfrm>
          <a:prstGeom prst="rect">
            <a:avLst/>
          </a:prstGeom>
        </p:spPr>
        <p:txBody>
          <a:bodyPr wrap="square">
            <a:spAutoFit/>
          </a:bodyPr>
          <a:lstStyle/>
          <a:p>
            <a:pPr algn="ctr">
              <a:lnSpc>
                <a:spcPct val="120000"/>
              </a:lnSpc>
            </a:pPr>
            <a:r>
              <a:rPr lang="tr-TR" sz="9000" b="1" dirty="0" smtClean="0">
                <a:solidFill>
                  <a:srgbClr val="FF0000"/>
                </a:solidFill>
                <a:effectLst>
                  <a:outerShdw blurRad="38100" dist="38100" dir="2700000" algn="tl">
                    <a:srgbClr val="000000">
                      <a:alpha val="43137"/>
                    </a:srgbClr>
                  </a:outerShdw>
                </a:effectLst>
              </a:rPr>
              <a:t>TATBİKAT RAPORLARI</a:t>
            </a:r>
            <a:endParaRPr lang="tr-TR" sz="9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88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4380" y="251752"/>
            <a:ext cx="8082854"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13</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«TATBİKAT RAPORLARI» butonuna tıklanır.</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92" y="774972"/>
            <a:ext cx="10474035" cy="5947137"/>
          </a:xfrm>
          <a:prstGeom prst="rect">
            <a:avLst/>
          </a:prstGeom>
        </p:spPr>
      </p:pic>
    </p:spTree>
    <p:extLst>
      <p:ext uri="{BB962C8B-B14F-4D97-AF65-F5344CB8AC3E}">
        <p14:creationId xmlns:p14="http://schemas.microsoft.com/office/powerpoint/2010/main" val="639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3559" y="179023"/>
            <a:ext cx="7150740"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14.ADIM:</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Tatbikat türü «DOĞAL AFETLER» seçilir. </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91" y="696088"/>
            <a:ext cx="11531754" cy="6048375"/>
          </a:xfrm>
          <a:prstGeom prst="rect">
            <a:avLst/>
          </a:prstGeom>
        </p:spPr>
      </p:pic>
    </p:spTree>
    <p:extLst>
      <p:ext uri="{BB962C8B-B14F-4D97-AF65-F5344CB8AC3E}">
        <p14:creationId xmlns:p14="http://schemas.microsoft.com/office/powerpoint/2010/main" val="3325012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4692" y="989969"/>
            <a:ext cx="11731336" cy="5361468"/>
          </a:xfrm>
          <a:prstGeom prst="rect">
            <a:avLst/>
          </a:prstGeom>
        </p:spPr>
        <p:txBody>
          <a:bodyPr wrap="square">
            <a:spAutoFit/>
          </a:bodyPr>
          <a:lstStyle/>
          <a:p>
            <a:pPr marL="637540">
              <a:lnSpc>
                <a:spcPct val="115000"/>
              </a:lnSpc>
              <a:spcAft>
                <a:spcPts val="100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Amacı aşağıdaki örnekteki gibi yazılabilir.</a:t>
            </a:r>
            <a:endParaRPr lang="tr-TR" sz="3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15000"/>
              </a:lnSpc>
              <a:spcAft>
                <a:spcPts val="1000"/>
              </a:spcAft>
            </a:pPr>
            <a:r>
              <a:rPr lang="tr-TR" dirty="0" smtClean="0">
                <a:effectLst/>
                <a:ea typeface="Times New Roman" panose="02020603050405020304" pitchFamily="18" charset="0"/>
                <a:cs typeface="Times New Roman" panose="02020603050405020304" pitchFamily="18" charset="0"/>
              </a:rPr>
              <a:t>Bilindiği üzere ülkemizin % 66’sı 1. ve 2. derece deprem tehlikesi alanı içerisinde yer almakta, ayrıca taşkınlar, toprak kayması, kaya düşmesi, çığ vb. diğer doğa kaynaklı afetler ile teknolojik ve insan kaynaklı afetler bakımından yüksek derecede risk taşıyan bir coğrafya üzerinde bulunmaktadır. Ülkemizin </a:t>
            </a:r>
            <a:r>
              <a:rPr lang="tr-TR" dirty="0" err="1" smtClean="0">
                <a:effectLst/>
                <a:ea typeface="Times New Roman" panose="02020603050405020304" pitchFamily="18" charset="0"/>
                <a:cs typeface="Times New Roman" panose="02020603050405020304" pitchFamily="18" charset="0"/>
              </a:rPr>
              <a:t>afetselliği</a:t>
            </a:r>
            <a:r>
              <a:rPr lang="tr-TR" dirty="0" smtClean="0">
                <a:effectLst/>
                <a:ea typeface="Times New Roman" panose="02020603050405020304" pitchFamily="18" charset="0"/>
                <a:cs typeface="Times New Roman" panose="02020603050405020304" pitchFamily="18" charset="0"/>
              </a:rPr>
              <a:t> dikkate alındığında, hazırlık ve planlama çalışmaları büyük önem arz etmektedir.</a:t>
            </a:r>
          </a:p>
          <a:p>
            <a:pPr indent="449580" algn="just">
              <a:lnSpc>
                <a:spcPct val="115000"/>
              </a:lnSpc>
              <a:spcAft>
                <a:spcPts val="1000"/>
              </a:spcAft>
            </a:pPr>
            <a:r>
              <a:rPr lang="tr-TR" dirty="0" smtClean="0">
                <a:effectLst/>
                <a:ea typeface="Times New Roman" panose="02020603050405020304" pitchFamily="18" charset="0"/>
                <a:cs typeface="Times New Roman" panose="02020603050405020304" pitchFamily="18" charset="0"/>
              </a:rPr>
              <a:t>Doğal Afetlerin, ne zaman olacağı önceden tahmin edilemez ve olması muhtemel deprem, sel ve yangın gibi doğal afetler vardır. Engellenmesi elimizde olmayan bu afetlerden en az kayıp ve zararla kurtulmak, önceden hazırlıklı olmakla mümkündür. Önceden hazırlıklı olmamız afetler olduğunda can ve mal kaybımızı en aza indirmemiz manasına gelir. Hazırladığımız bu plan ile hem geç kalmanın doğuracağı olumsuz sonuçları göstermeyi hem de hazırlıklı olup olmadığımızı ölçmeyi planladık.</a:t>
            </a:r>
          </a:p>
          <a:p>
            <a:pPr indent="449580" algn="just">
              <a:lnSpc>
                <a:spcPct val="115000"/>
              </a:lnSpc>
              <a:spcAft>
                <a:spcPts val="1000"/>
              </a:spcAft>
            </a:pPr>
            <a:r>
              <a:rPr lang="tr-TR" dirty="0" smtClean="0">
                <a:effectLst/>
                <a:ea typeface="Times New Roman" panose="02020603050405020304" pitchFamily="18" charset="0"/>
                <a:cs typeface="Times New Roman" panose="02020603050405020304" pitchFamily="18" charset="0"/>
              </a:rPr>
              <a:t>Okul/Kurum Afet ve Acil Durum Planı: Kurum çalışanlarını acil durumlarda neler yapabileceği konusunda eğitmek, nerede, nasıl davranacağı konusunda bilgilendirmek üzere hazırlanmıştır. İçinde bulunduğumuz riski anlayarak önceden hazırlıklı olmakla olası can ve mal kaybını en aza indirebiliriz. Bu nedenle yapılacak ilk şey, kurumun tüm iç paydaşlarını (öğretmenler, öğrenciler, okul aile birliği ve veliler, genel idari ve yardımcı hizmetler, kütüphane, revir, yemekhane, kantin) bilgilendirmek, birlikte yapılacak çalışmalarla hem psikolojik, hem de fiziksel olarak hazırlıklı olunmasını sağlamaktır.</a:t>
            </a:r>
            <a:endParaRPr lang="tr-TR" dirty="0">
              <a:effectLst/>
              <a:ea typeface="Times New Roman" panose="02020603050405020304" pitchFamily="18" charset="0"/>
              <a:cs typeface="Times New Roman" panose="02020603050405020304" pitchFamily="18" charset="0"/>
            </a:endParaRPr>
          </a:p>
        </p:txBody>
      </p:sp>
      <p:sp>
        <p:nvSpPr>
          <p:cNvPr id="3" name="Dikdörtgen 2"/>
          <p:cNvSpPr/>
          <p:nvPr/>
        </p:nvSpPr>
        <p:spPr>
          <a:xfrm>
            <a:off x="4563727" y="124163"/>
            <a:ext cx="328968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DOĞAL AFETLER</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14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7581" y="7966"/>
            <a:ext cx="328968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DOĞAL AFETLER</a:t>
            </a:r>
            <a:endParaRPr lang="tr-TR" sz="3600" dirty="0">
              <a:effectLst>
                <a:outerShdw blurRad="38100" dist="38100" dir="2700000" algn="tl">
                  <a:srgbClr val="000000">
                    <a:alpha val="43137"/>
                  </a:srgbClr>
                </a:outerShdw>
              </a:effectLst>
            </a:endParaRPr>
          </a:p>
        </p:txBody>
      </p:sp>
      <p:sp>
        <p:nvSpPr>
          <p:cNvPr id="3" name="Dikdörtgen 2"/>
          <p:cNvSpPr/>
          <p:nvPr/>
        </p:nvSpPr>
        <p:spPr>
          <a:xfrm>
            <a:off x="-422606" y="474183"/>
            <a:ext cx="7640874" cy="492122"/>
          </a:xfrm>
          <a:prstGeom prst="rect">
            <a:avLst/>
          </a:prstGeom>
        </p:spPr>
        <p:txBody>
          <a:bodyPr wrap="none">
            <a:spAutoFit/>
          </a:bodyPr>
          <a:lstStyle/>
          <a:p>
            <a:pPr indent="449580" algn="just">
              <a:lnSpc>
                <a:spcPct val="115000"/>
              </a:lnSpc>
              <a:spcAft>
                <a:spcPts val="1000"/>
              </a:spcAft>
            </a:pPr>
            <a:r>
              <a:rPr lang="tr-TR" sz="2400" b="1" dirty="0" smtClean="0">
                <a:solidFill>
                  <a:srgbClr val="FF0000"/>
                </a:solidFill>
                <a:effectLst/>
                <a:ea typeface="Times New Roman" panose="02020603050405020304" pitchFamily="18" charset="0"/>
                <a:cs typeface="Times New Roman" panose="02020603050405020304" pitchFamily="18" charset="0"/>
              </a:rPr>
              <a:t>Geri kalan kısım resimde gösterildiği gibi doldurulabilir.</a:t>
            </a:r>
            <a:endParaRPr lang="tr-TR" sz="2400" b="1" dirty="0">
              <a:solidFill>
                <a:srgbClr val="FF0000"/>
              </a:solidFill>
              <a:effectLst/>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72" y="966305"/>
            <a:ext cx="11394064" cy="5767004"/>
          </a:xfrm>
          <a:prstGeom prst="rect">
            <a:avLst/>
          </a:prstGeom>
        </p:spPr>
      </p:pic>
    </p:spTree>
    <p:extLst>
      <p:ext uri="{BB962C8B-B14F-4D97-AF65-F5344CB8AC3E}">
        <p14:creationId xmlns:p14="http://schemas.microsoft.com/office/powerpoint/2010/main" val="33099172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00609" y="158242"/>
            <a:ext cx="6116803"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15.ADIM: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«DEPREM»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37" y="675307"/>
            <a:ext cx="11189797" cy="6073223"/>
          </a:xfrm>
          <a:prstGeom prst="rect">
            <a:avLst/>
          </a:prstGeom>
        </p:spPr>
      </p:pic>
    </p:spTree>
    <p:extLst>
      <p:ext uri="{BB962C8B-B14F-4D97-AF65-F5344CB8AC3E}">
        <p14:creationId xmlns:p14="http://schemas.microsoft.com/office/powerpoint/2010/main" val="1085480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63682" y="1916416"/>
            <a:ext cx="10983190" cy="2131866"/>
          </a:xfrm>
          <a:prstGeom prst="rect">
            <a:avLst/>
          </a:prstGeom>
        </p:spPr>
        <p:txBody>
          <a:bodyPr wrap="square">
            <a:spAutoFit/>
          </a:bodyPr>
          <a:lstStyle/>
          <a:p>
            <a:pPr marL="637540">
              <a:lnSpc>
                <a:spcPct val="115000"/>
              </a:lnSpc>
              <a:spcAft>
                <a:spcPts val="1000"/>
              </a:spcAft>
            </a:pPr>
            <a:r>
              <a:rPr lang="tr-TR" sz="28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Deprem tatbikat amacı örnekteki gibi yazılabilir.</a:t>
            </a:r>
            <a:endParaRPr lang="tr-TR" sz="3600" b="1"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2000" dirty="0" smtClean="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Deprem tatbikatı yapmak kişinin deprem anında neleri yapıp neleri yapması gerektiğini öğrenmesi açısından çok önemlidir. Depremin ne zaman olacağı bilinemez. Bu yüzden depreme hazırlıklı olunmalıdır. Tatbikatlarda deprem anında nasıl hareket etmeli, neresi daha güvenli, nereden dışarı çıkmalı gibi soruların cevabı öğrenilir. Bu yüzden tatbikatlara katılım ihmal edilmemelidir.</a:t>
            </a:r>
          </a:p>
        </p:txBody>
      </p:sp>
      <p:sp>
        <p:nvSpPr>
          <p:cNvPr id="4" name="Dikdörtgen 3"/>
          <p:cNvSpPr/>
          <p:nvPr/>
        </p:nvSpPr>
        <p:spPr>
          <a:xfrm>
            <a:off x="4938199" y="262144"/>
            <a:ext cx="1834156"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29511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43632" y="530642"/>
            <a:ext cx="10983190" cy="517065"/>
          </a:xfrm>
          <a:prstGeom prst="rect">
            <a:avLst/>
          </a:prstGeom>
        </p:spPr>
        <p:txBody>
          <a:bodyPr wrap="square">
            <a:spAutoFit/>
          </a:bodyPr>
          <a:lstStyle/>
          <a:p>
            <a:pPr marL="637540">
              <a:lnSpc>
                <a:spcPct val="115000"/>
              </a:lnSpc>
              <a:spcAft>
                <a:spcPts val="100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NOT: </a:t>
            </a: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Diğer kısımlar resimdeki gibi doldurulabilir.</a:t>
            </a:r>
            <a:endParaRPr lang="tr-TR"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ikdörtgen 3"/>
          <p:cNvSpPr/>
          <p:nvPr/>
        </p:nvSpPr>
        <p:spPr>
          <a:xfrm>
            <a:off x="5041230" y="0"/>
            <a:ext cx="1834156"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3600"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90" y="1022764"/>
            <a:ext cx="10808461" cy="5700008"/>
          </a:xfrm>
          <a:prstGeom prst="rect">
            <a:avLst/>
          </a:prstGeom>
        </p:spPr>
      </p:pic>
    </p:spTree>
    <p:extLst>
      <p:ext uri="{BB962C8B-B14F-4D97-AF65-F5344CB8AC3E}">
        <p14:creationId xmlns:p14="http://schemas.microsoft.com/office/powerpoint/2010/main" val="22531984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00609" y="106726"/>
            <a:ext cx="5732082" cy="492122"/>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16.ADIM: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«KBRN»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87" y="598848"/>
            <a:ext cx="11407798" cy="6207636"/>
          </a:xfrm>
          <a:prstGeom prst="rect">
            <a:avLst/>
          </a:prstGeom>
        </p:spPr>
      </p:pic>
    </p:spTree>
    <p:extLst>
      <p:ext uri="{BB962C8B-B14F-4D97-AF65-F5344CB8AC3E}">
        <p14:creationId xmlns:p14="http://schemas.microsoft.com/office/powerpoint/2010/main" val="1874868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962" y="1550579"/>
            <a:ext cx="11617036" cy="2395912"/>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ffectLst/>
                <a:ea typeface="Times New Roman" panose="02020603050405020304" pitchFamily="18" charset="0"/>
                <a:cs typeface="Calibri" panose="020F0502020204030204" pitchFamily="34" charset="0"/>
              </a:rPr>
              <a:t>KBRN Tatbikatının amacı aşağıdaki gibi yazılabilir.</a:t>
            </a:r>
            <a:endParaRPr lang="tr-TR" sz="2400" b="1" u="sng" dirty="0" smtClean="0">
              <a:solidFill>
                <a:srgbClr val="FF0000"/>
              </a:solidFill>
              <a:effectLst/>
              <a:ea typeface="Times New Roman" panose="02020603050405020304" pitchFamily="18" charset="0"/>
              <a:cs typeface="Times New Roman" panose="02020603050405020304" pitchFamily="18" charset="0"/>
            </a:endParaRPr>
          </a:p>
          <a:p>
            <a:pPr algn="just">
              <a:lnSpc>
                <a:spcPct val="114000"/>
              </a:lnSpc>
              <a:spcAft>
                <a:spcPts val="0"/>
              </a:spcAft>
              <a:tabLst>
                <a:tab pos="359410" algn="l"/>
              </a:tabLst>
            </a:pPr>
            <a:r>
              <a:rPr lang="tr-TR" sz="2000" dirty="0">
                <a:ea typeface="Times New Roman" panose="02020603050405020304" pitchFamily="18" charset="0"/>
              </a:rPr>
              <a:t>Y</a:t>
            </a:r>
            <a:r>
              <a:rPr lang="tr-TR" sz="2000" dirty="0" smtClean="0">
                <a:effectLst/>
                <a:ea typeface="Times New Roman" panose="02020603050405020304" pitchFamily="18" charset="0"/>
              </a:rPr>
              <a:t>urt içinde veya dışında meydana gelip ülkemizi etkileyebilecek olan kimyasal, biyolojik, radyolojik ve nükleer tehdit ve tehlikelere karşı MEB kurumlarında ve tüm okullarımızda çalışanların sağlığının ve çevrenin korunması, can ve mal kaybının en aza indirilmesi için gerekli tedbirlerin alınması amacıyla, VAN merkez ve ilçeye bağlı okul ve  kurumlarında tehlike öncesi, tehlike sırası ve sonrasına ilişkin görev ve sorumluluklarını belirlemek. </a:t>
            </a:r>
            <a:endParaRPr lang="tr-TR" sz="2000" dirty="0">
              <a:effectLst/>
              <a:ea typeface="Times New Roman" panose="02020603050405020304" pitchFamily="18" charset="0"/>
            </a:endParaRPr>
          </a:p>
        </p:txBody>
      </p:sp>
      <p:sp>
        <p:nvSpPr>
          <p:cNvPr id="3" name="Dikdörtgen 2"/>
          <p:cNvSpPr/>
          <p:nvPr/>
        </p:nvSpPr>
        <p:spPr>
          <a:xfrm>
            <a:off x="4938199" y="75107"/>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045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142999"/>
            <a:ext cx="11575473" cy="5715001"/>
          </a:xfrm>
        </p:spPr>
        <p:txBody>
          <a:bodyPr>
            <a:normAutofit/>
          </a:bodyPr>
          <a:lstStyle/>
          <a:p>
            <a:pPr algn="just">
              <a:lnSpc>
                <a:spcPct val="120000"/>
              </a:lnSpc>
            </a:pPr>
            <a:r>
              <a:rPr lang="tr-TR" sz="2400" dirty="0" smtClean="0"/>
              <a:t>Hukuki, idari iş ve işlemlerin bağlayıcılığı dikkate alınarak, önceden hazırlanmış acil durum planlarının yeniden gözden geçirilerek revize edilmesi, revize edilmiş plânın modüle yansıtılması,</a:t>
            </a:r>
          </a:p>
          <a:p>
            <a:pPr algn="just">
              <a:lnSpc>
                <a:spcPct val="120000"/>
              </a:lnSpc>
            </a:pPr>
            <a:endParaRPr lang="tr-TR" sz="2400" dirty="0" smtClean="0"/>
          </a:p>
          <a:p>
            <a:pPr algn="just">
              <a:lnSpc>
                <a:spcPct val="120000"/>
              </a:lnSpc>
            </a:pPr>
            <a:r>
              <a:rPr lang="tr-TR" sz="2400" dirty="0" smtClean="0"/>
              <a:t>Yapılan tatbikatların İşveren/İşveren Vekili tarafından düzenli olarak izlenmesi, denetlenmesi ve aksayan yönlerin tespit edilerek gerekli düzeltici ve önleyici işlemlerin tamamlanması,</a:t>
            </a:r>
          </a:p>
          <a:p>
            <a:pPr algn="just">
              <a:lnSpc>
                <a:spcPct val="120000"/>
              </a:lnSpc>
            </a:pPr>
            <a:endParaRPr lang="tr-TR" sz="2400" dirty="0" smtClean="0"/>
          </a:p>
          <a:p>
            <a:pPr algn="just">
              <a:lnSpc>
                <a:spcPct val="120000"/>
              </a:lnSpc>
            </a:pPr>
            <a:r>
              <a:rPr lang="tr-TR" sz="2400" dirty="0" smtClean="0"/>
              <a:t>Veri girişlerindeki aksaklıklar veya tereddüt edilen hususların bulunması durumunda öncelikle İlçe İSG Büroları ile işbirliği yapılması,</a:t>
            </a:r>
            <a:endParaRPr lang="tr-TR" sz="2400" dirty="0"/>
          </a:p>
        </p:txBody>
      </p:sp>
    </p:spTree>
    <p:extLst>
      <p:ext uri="{BB962C8B-B14F-4D97-AF65-F5344CB8AC3E}">
        <p14:creationId xmlns:p14="http://schemas.microsoft.com/office/powerpoint/2010/main" val="2583499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46570"/>
            <a:ext cx="11617036" cy="489365"/>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a typeface="Times New Roman" panose="02020603050405020304" pitchFamily="18" charset="0"/>
                <a:cs typeface="Calibri" panose="020F0502020204030204" pitchFamily="34" charset="0"/>
              </a:rPr>
              <a:t>NOT: </a:t>
            </a:r>
            <a:r>
              <a:rPr lang="tr-TR" sz="2400" b="1" dirty="0" smtClean="0">
                <a:solidFill>
                  <a:srgbClr val="FF0000"/>
                </a:solidFill>
                <a:ea typeface="Times New Roman" panose="02020603050405020304" pitchFamily="18" charset="0"/>
                <a:cs typeface="Calibri" panose="020F0502020204030204" pitchFamily="34" charset="0"/>
              </a:rPr>
              <a:t>Diğer </a:t>
            </a:r>
            <a:r>
              <a:rPr lang="tr-TR" sz="2400" b="1" dirty="0">
                <a:solidFill>
                  <a:srgbClr val="FF0000"/>
                </a:solidFill>
                <a:ea typeface="Times New Roman" panose="02020603050405020304" pitchFamily="18" charset="0"/>
                <a:cs typeface="Calibri" panose="020F0502020204030204" pitchFamily="34" charset="0"/>
              </a:rPr>
              <a:t>kısımlar resimdeki gibi doldurulur</a:t>
            </a:r>
            <a:r>
              <a:rPr lang="tr-TR" sz="2400" b="1" dirty="0" smtClean="0">
                <a:solidFill>
                  <a:srgbClr val="FF0000"/>
                </a:solidFill>
                <a:ea typeface="Times New Roman" panose="02020603050405020304" pitchFamily="18" charset="0"/>
                <a:cs typeface="Calibri" panose="020F0502020204030204" pitchFamily="34" charset="0"/>
              </a:rPr>
              <a:t>.</a:t>
            </a:r>
            <a:endParaRPr lang="tr-TR" sz="2400" b="1" dirty="0">
              <a:solidFill>
                <a:srgbClr val="FF0000"/>
              </a:solidFill>
              <a:ea typeface="Times New Roman" panose="02020603050405020304" pitchFamily="18" charset="0"/>
              <a:cs typeface="Calibri" panose="020F0502020204030204" pitchFamily="34" charset="0"/>
            </a:endParaRPr>
          </a:p>
        </p:txBody>
      </p:sp>
      <p:sp>
        <p:nvSpPr>
          <p:cNvPr id="3" name="Dikdörtgen 2"/>
          <p:cNvSpPr/>
          <p:nvPr/>
        </p:nvSpPr>
        <p:spPr>
          <a:xfrm>
            <a:off x="4938199" y="75107"/>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30" y="721438"/>
            <a:ext cx="11579370" cy="6067425"/>
          </a:xfrm>
          <a:prstGeom prst="rect">
            <a:avLst/>
          </a:prstGeom>
        </p:spPr>
      </p:pic>
    </p:spTree>
    <p:extLst>
      <p:ext uri="{BB962C8B-B14F-4D97-AF65-F5344CB8AC3E}">
        <p14:creationId xmlns:p14="http://schemas.microsoft.com/office/powerpoint/2010/main" val="1602225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95363" y="158242"/>
            <a:ext cx="6016775"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17.ADIM: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«YANGIN»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17" y="675306"/>
            <a:ext cx="11400083" cy="6073223"/>
          </a:xfrm>
          <a:prstGeom prst="rect">
            <a:avLst/>
          </a:prstGeom>
        </p:spPr>
      </p:pic>
    </p:spTree>
    <p:extLst>
      <p:ext uri="{BB962C8B-B14F-4D97-AF65-F5344CB8AC3E}">
        <p14:creationId xmlns:p14="http://schemas.microsoft.com/office/powerpoint/2010/main" val="27913124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962" y="1550579"/>
            <a:ext cx="11617036" cy="3293209"/>
          </a:xfrm>
          <a:prstGeom prst="rect">
            <a:avLst/>
          </a:prstGeom>
        </p:spPr>
        <p:txBody>
          <a:bodyPr wrap="square">
            <a:spAutoFit/>
          </a:bodyPr>
          <a:lstStyle/>
          <a:p>
            <a:pPr algn="just"/>
            <a:r>
              <a:rPr lang="tr-TR" sz="2400" b="1" dirty="0">
                <a:solidFill>
                  <a:srgbClr val="FF0000"/>
                </a:solidFill>
              </a:rPr>
              <a:t>Yangın Tatbikatının </a:t>
            </a:r>
            <a:r>
              <a:rPr lang="tr-TR" sz="2400" b="1" dirty="0" smtClean="0">
                <a:solidFill>
                  <a:srgbClr val="FF0000"/>
                </a:solidFill>
              </a:rPr>
              <a:t>amacı aşağıdaki gibi yazılabilir.</a:t>
            </a:r>
          </a:p>
          <a:p>
            <a:pPr algn="just"/>
            <a:endParaRPr lang="tr-TR" sz="2000" b="1" dirty="0" smtClean="0">
              <a:solidFill>
                <a:srgbClr val="FF0000"/>
              </a:solidFill>
            </a:endParaRPr>
          </a:p>
          <a:p>
            <a:pPr algn="just"/>
            <a:endParaRPr lang="tr-TR" sz="2000" b="1" dirty="0">
              <a:solidFill>
                <a:srgbClr val="FF0000"/>
              </a:solidFill>
            </a:endParaRPr>
          </a:p>
          <a:p>
            <a:pPr algn="just" fontAlgn="base">
              <a:lnSpc>
                <a:spcPct val="120000"/>
              </a:lnSpc>
            </a:pPr>
            <a:r>
              <a:rPr lang="tr-TR" sz="2000" dirty="0"/>
              <a:t>Mevcut Binaların Yangından Korunması Hakkındaki Yönetmelik kapsamında Kurum ve Kuruluşlarda görev yapan tüm personelin; Her türlü yapı, bina, tesis ve işletmelerde muhtemel çıkabilecek yangın olaylarının önlenmesi için gerekli koruyucu önlemleri almak, yangın esnasında söndürme ve kurtarma tekniklerini uygulamak, mevcut Personele yangın güvenliği konusunda bilgilendirmek, bilgilerini beceriye dönüştürmek, yangın anında kullanılacak koruyucu teçhizat ile söndürme malzeme ve cihazlarını tanıtmak, olası yangında yangın söndürme tekniklerini ve bina – tesis tahliye işlemlerini öğretmektir.</a:t>
            </a:r>
          </a:p>
        </p:txBody>
      </p:sp>
      <p:sp>
        <p:nvSpPr>
          <p:cNvPr id="3" name="Dikdörtgen 2"/>
          <p:cNvSpPr/>
          <p:nvPr/>
        </p:nvSpPr>
        <p:spPr>
          <a:xfrm>
            <a:off x="4938199" y="75107"/>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4290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34204"/>
            <a:ext cx="11617036" cy="489365"/>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a typeface="Times New Roman" panose="02020603050405020304" pitchFamily="18" charset="0"/>
                <a:cs typeface="Calibri" panose="020F0502020204030204" pitchFamily="34" charset="0"/>
              </a:rPr>
              <a:t>NOT: </a:t>
            </a:r>
            <a:r>
              <a:rPr lang="tr-TR" sz="2400" b="1" dirty="0" smtClean="0">
                <a:solidFill>
                  <a:srgbClr val="FF0000"/>
                </a:solidFill>
                <a:ea typeface="Times New Roman" panose="02020603050405020304" pitchFamily="18" charset="0"/>
                <a:cs typeface="Calibri" panose="020F0502020204030204" pitchFamily="34" charset="0"/>
              </a:rPr>
              <a:t>Diğer </a:t>
            </a:r>
            <a:r>
              <a:rPr lang="tr-TR" sz="2400" b="1" dirty="0">
                <a:solidFill>
                  <a:srgbClr val="FF0000"/>
                </a:solidFill>
                <a:ea typeface="Times New Roman" panose="02020603050405020304" pitchFamily="18" charset="0"/>
                <a:cs typeface="Calibri" panose="020F0502020204030204" pitchFamily="34" charset="0"/>
              </a:rPr>
              <a:t>kısımlar resimdeki gibi </a:t>
            </a:r>
            <a:r>
              <a:rPr lang="tr-TR" sz="2400" b="1" dirty="0" smtClean="0">
                <a:solidFill>
                  <a:srgbClr val="FF0000"/>
                </a:solidFill>
                <a:ea typeface="Times New Roman" panose="02020603050405020304" pitchFamily="18" charset="0"/>
                <a:cs typeface="Calibri" panose="020F0502020204030204" pitchFamily="34" charset="0"/>
              </a:rPr>
              <a:t>doldurulabilir.</a:t>
            </a:r>
            <a:endParaRPr lang="tr-TR" sz="2400" b="1" dirty="0">
              <a:solidFill>
                <a:srgbClr val="FF0000"/>
              </a:solidFill>
              <a:ea typeface="Times New Roman" panose="02020603050405020304" pitchFamily="18" charset="0"/>
              <a:cs typeface="Calibri" panose="020F0502020204030204" pitchFamily="34" charset="0"/>
            </a:endParaRPr>
          </a:p>
        </p:txBody>
      </p:sp>
      <p:sp>
        <p:nvSpPr>
          <p:cNvPr id="3" name="Dikdörtgen 2"/>
          <p:cNvSpPr/>
          <p:nvPr/>
        </p:nvSpPr>
        <p:spPr>
          <a:xfrm>
            <a:off x="5054109" y="-12400"/>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rPr>
              <a:t>YANGIN</a:t>
            </a:r>
            <a:endParaRPr lang="tr-TR" sz="3600"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42" y="897811"/>
            <a:ext cx="10833413" cy="5848350"/>
          </a:xfrm>
          <a:prstGeom prst="rect">
            <a:avLst/>
          </a:prstGeom>
        </p:spPr>
      </p:pic>
    </p:spTree>
    <p:extLst>
      <p:ext uri="{BB962C8B-B14F-4D97-AF65-F5344CB8AC3E}">
        <p14:creationId xmlns:p14="http://schemas.microsoft.com/office/powerpoint/2010/main" val="5167356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43201" y="147851"/>
            <a:ext cx="7660752"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18.ADIM: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«PERSONEL TAHLİYESİ»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13" y="664915"/>
            <a:ext cx="11598029" cy="6044977"/>
          </a:xfrm>
          <a:prstGeom prst="rect">
            <a:avLst/>
          </a:prstGeom>
        </p:spPr>
      </p:pic>
    </p:spTree>
    <p:extLst>
      <p:ext uri="{BB962C8B-B14F-4D97-AF65-F5344CB8AC3E}">
        <p14:creationId xmlns:p14="http://schemas.microsoft.com/office/powerpoint/2010/main" val="3884159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962" y="1550579"/>
            <a:ext cx="11617036" cy="2554545"/>
          </a:xfrm>
          <a:prstGeom prst="rect">
            <a:avLst/>
          </a:prstGeom>
        </p:spPr>
        <p:txBody>
          <a:bodyPr wrap="square">
            <a:spAutoFit/>
          </a:bodyPr>
          <a:lstStyle/>
          <a:p>
            <a:pPr algn="just"/>
            <a:r>
              <a:rPr lang="tr-TR" sz="2400" b="1" dirty="0" smtClean="0">
                <a:solidFill>
                  <a:srgbClr val="FF0000"/>
                </a:solidFill>
              </a:rPr>
              <a:t>Personel Tahliyesi </a:t>
            </a:r>
            <a:r>
              <a:rPr lang="tr-TR" sz="2400" b="1" dirty="0">
                <a:solidFill>
                  <a:srgbClr val="FF0000"/>
                </a:solidFill>
              </a:rPr>
              <a:t>Tatbikatının </a:t>
            </a:r>
            <a:r>
              <a:rPr lang="tr-TR" sz="2400" b="1" dirty="0" smtClean="0">
                <a:solidFill>
                  <a:srgbClr val="FF0000"/>
                </a:solidFill>
              </a:rPr>
              <a:t>amacı aşağıdaki gibi yazılabilir.</a:t>
            </a:r>
          </a:p>
          <a:p>
            <a:pPr algn="just"/>
            <a:endParaRPr lang="tr-TR" sz="2000" b="1" dirty="0" smtClean="0">
              <a:solidFill>
                <a:srgbClr val="FF0000"/>
              </a:solidFill>
            </a:endParaRPr>
          </a:p>
          <a:p>
            <a:pPr algn="just"/>
            <a:endParaRPr lang="tr-TR" sz="2000" b="1" dirty="0">
              <a:solidFill>
                <a:srgbClr val="FF0000"/>
              </a:solidFill>
            </a:endParaRPr>
          </a:p>
          <a:p>
            <a:pPr algn="just" fontAlgn="base">
              <a:lnSpc>
                <a:spcPct val="120000"/>
              </a:lnSpc>
            </a:pPr>
            <a:r>
              <a:rPr lang="tr-TR" sz="2000" dirty="0" smtClean="0"/>
              <a:t>Olası </a:t>
            </a:r>
            <a:r>
              <a:rPr lang="tr-TR" sz="2000" dirty="0"/>
              <a:t>deprem ve yangın anında personel ve öğrencilere kurum ve okullarda can ve mal kaybının  en aza indirilmesi için eğitim verilerek derslikler ve yurtların planlı bir şekilde  boşaltılması ve önceden belirlenen açık alanlarda hiçbir izdihama yol   açmadan toplanmalarını sağlamak.</a:t>
            </a:r>
          </a:p>
          <a:p>
            <a:pPr algn="just" fontAlgn="base">
              <a:lnSpc>
                <a:spcPct val="120000"/>
              </a:lnSpc>
            </a:pPr>
            <a:endParaRPr lang="tr-TR" sz="2000" dirty="0"/>
          </a:p>
        </p:txBody>
      </p:sp>
      <p:sp>
        <p:nvSpPr>
          <p:cNvPr id="3" name="Dikdörtgen 2"/>
          <p:cNvSpPr/>
          <p:nvPr/>
        </p:nvSpPr>
        <p:spPr>
          <a:xfrm>
            <a:off x="3888717" y="220579"/>
            <a:ext cx="4154920"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PERSONEL TAHLİYESİ</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99951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30660"/>
            <a:ext cx="11617036" cy="489365"/>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a typeface="Times New Roman" panose="02020603050405020304" pitchFamily="18" charset="0"/>
                <a:cs typeface="Calibri" panose="020F0502020204030204" pitchFamily="34" charset="0"/>
              </a:rPr>
              <a:t>NOT: </a:t>
            </a:r>
            <a:r>
              <a:rPr lang="tr-TR" sz="2400" b="1" dirty="0" smtClean="0">
                <a:solidFill>
                  <a:srgbClr val="FF0000"/>
                </a:solidFill>
                <a:ea typeface="Times New Roman" panose="02020603050405020304" pitchFamily="18" charset="0"/>
                <a:cs typeface="Calibri" panose="020F0502020204030204" pitchFamily="34" charset="0"/>
              </a:rPr>
              <a:t>Diğer </a:t>
            </a:r>
            <a:r>
              <a:rPr lang="tr-TR" sz="2400" b="1" dirty="0">
                <a:solidFill>
                  <a:srgbClr val="FF0000"/>
                </a:solidFill>
                <a:ea typeface="Times New Roman" panose="02020603050405020304" pitchFamily="18" charset="0"/>
                <a:cs typeface="Calibri" panose="020F0502020204030204" pitchFamily="34" charset="0"/>
              </a:rPr>
              <a:t>kısımlar resimdeki gibi </a:t>
            </a:r>
            <a:r>
              <a:rPr lang="tr-TR" sz="2400" b="1" dirty="0" smtClean="0">
                <a:solidFill>
                  <a:srgbClr val="FF0000"/>
                </a:solidFill>
                <a:ea typeface="Times New Roman" panose="02020603050405020304" pitchFamily="18" charset="0"/>
                <a:cs typeface="Calibri" panose="020F0502020204030204" pitchFamily="34" charset="0"/>
              </a:rPr>
              <a:t>doldurulabilir.</a:t>
            </a:r>
            <a:endParaRPr lang="tr-TR" sz="2400" b="1" dirty="0">
              <a:solidFill>
                <a:srgbClr val="FF0000"/>
              </a:solidFill>
              <a:ea typeface="Times New Roman" panose="02020603050405020304" pitchFamily="18" charset="0"/>
              <a:cs typeface="Calibri" panose="020F0502020204030204" pitchFamily="34" charset="0"/>
            </a:endParaRPr>
          </a:p>
        </p:txBody>
      </p:sp>
      <p:sp>
        <p:nvSpPr>
          <p:cNvPr id="3" name="Dikdörtgen 2"/>
          <p:cNvSpPr/>
          <p:nvPr/>
        </p:nvSpPr>
        <p:spPr>
          <a:xfrm>
            <a:off x="3731058" y="27446"/>
            <a:ext cx="4154920"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rPr>
              <a:t>PERSONEL TAHLİYESİ</a:t>
            </a:r>
            <a:endParaRPr lang="tr-TR" sz="3600"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76" y="1020025"/>
            <a:ext cx="11057117" cy="5741383"/>
          </a:xfrm>
          <a:prstGeom prst="rect">
            <a:avLst/>
          </a:prstGeom>
        </p:spPr>
      </p:pic>
    </p:spTree>
    <p:extLst>
      <p:ext uri="{BB962C8B-B14F-4D97-AF65-F5344CB8AC3E}">
        <p14:creationId xmlns:p14="http://schemas.microsoft.com/office/powerpoint/2010/main" val="1012192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0947" y="2468487"/>
            <a:ext cx="11544300" cy="1311128"/>
          </a:xfrm>
          <a:prstGeom prst="rect">
            <a:avLst/>
          </a:prstGeom>
        </p:spPr>
        <p:txBody>
          <a:bodyPr wrap="square">
            <a:spAutoFit/>
          </a:bodyPr>
          <a:lstStyle/>
          <a:p>
            <a:pPr algn="ctr">
              <a:lnSpc>
                <a:spcPct val="120000"/>
              </a:lnSpc>
            </a:pPr>
            <a:r>
              <a:rPr lang="tr-TR" sz="6600" b="1" dirty="0" smtClean="0">
                <a:solidFill>
                  <a:srgbClr val="FF0000"/>
                </a:solidFill>
                <a:effectLst>
                  <a:outerShdw blurRad="38100" dist="38100" dir="2700000" algn="tl">
                    <a:srgbClr val="000000">
                      <a:alpha val="43137"/>
                    </a:srgbClr>
                  </a:outerShdw>
                </a:effectLst>
              </a:rPr>
              <a:t>ACİL DURUM TAHLİYE PLANLARI</a:t>
            </a:r>
            <a:endParaRPr lang="tr-TR"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9214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43201" y="147851"/>
            <a:ext cx="7311297"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19.ADIM: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«ACİL DURUM TAHLİYE PLANLARI» </a:t>
            </a:r>
            <a:r>
              <a:rPr lang="tr-TR" sz="2400" b="1" dirty="0" smtClean="0">
                <a:latin typeface="Calibri" panose="020F0502020204030204" pitchFamily="34" charset="0"/>
                <a:ea typeface="Times New Roman" panose="02020603050405020304" pitchFamily="18" charset="0"/>
                <a:cs typeface="Calibri" panose="020F0502020204030204" pitchFamily="34" charset="0"/>
              </a:rPr>
              <a:t>giri</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664915"/>
            <a:ext cx="11642501" cy="6070735"/>
          </a:xfrm>
          <a:prstGeom prst="rect">
            <a:avLst/>
          </a:prstGeom>
        </p:spPr>
      </p:pic>
    </p:spTree>
    <p:extLst>
      <p:ext uri="{BB962C8B-B14F-4D97-AF65-F5344CB8AC3E}">
        <p14:creationId xmlns:p14="http://schemas.microsoft.com/office/powerpoint/2010/main" val="1556034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164" y="124144"/>
            <a:ext cx="12302837" cy="941796"/>
          </a:xfrm>
          <a:prstGeom prst="rect">
            <a:avLst/>
          </a:prstGeom>
        </p:spPr>
        <p:txBody>
          <a:bodyPr wrap="square">
            <a:spAutoFit/>
          </a:bodyPr>
          <a:lstStyle/>
          <a:p>
            <a:pPr marL="637540">
              <a:lnSpc>
                <a:spcPct val="115000"/>
              </a:lnSpc>
              <a:spcAft>
                <a:spcPts val="1000"/>
              </a:spcAft>
            </a:pP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Örnekte görüldüğü gibi </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her katın tahliye planı ayrı ayrı </a:t>
            </a:r>
            <a:r>
              <a:rPr lang="tr-TR" sz="2400" b="1" u="sng" dirty="0" err="1" smtClean="0">
                <a:effectLst/>
                <a:latin typeface="Calibri" panose="020F0502020204030204" pitchFamily="34" charset="0"/>
                <a:ea typeface="Times New Roman" panose="02020603050405020304" pitchFamily="18" charset="0"/>
                <a:cs typeface="Calibri" panose="020F0502020204030204" pitchFamily="34" charset="0"/>
              </a:rPr>
              <a:t>jpeg</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 dosyası (150 </a:t>
            </a:r>
            <a:r>
              <a:rPr lang="tr-TR" sz="2400" b="1" u="sng" dirty="0" err="1" smtClean="0">
                <a:effectLst/>
                <a:latin typeface="Calibri" panose="020F0502020204030204" pitchFamily="34" charset="0"/>
                <a:ea typeface="Times New Roman" panose="02020603050405020304" pitchFamily="18" charset="0"/>
                <a:cs typeface="Calibri" panose="020F0502020204030204" pitchFamily="34" charset="0"/>
              </a:rPr>
              <a:t>kb</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 geçmeyecek)</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olarak sisteme yüklenir.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p:nvPr/>
        </p:nvPicPr>
        <p:blipFill>
          <a:blip r:embed="rId2"/>
          <a:srcRect/>
          <a:stretch>
            <a:fillRect/>
          </a:stretch>
        </p:blipFill>
        <p:spPr bwMode="auto">
          <a:xfrm>
            <a:off x="743179" y="1201023"/>
            <a:ext cx="11154411" cy="5486545"/>
          </a:xfrm>
          <a:prstGeom prst="rect">
            <a:avLst/>
          </a:prstGeom>
          <a:noFill/>
          <a:ln w="9525">
            <a:noFill/>
            <a:miter lim="800000"/>
            <a:headEnd/>
            <a:tailEnd/>
          </a:ln>
        </p:spPr>
      </p:pic>
    </p:spTree>
    <p:extLst>
      <p:ext uri="{BB962C8B-B14F-4D97-AF65-F5344CB8AC3E}">
        <p14:creationId xmlns:p14="http://schemas.microsoft.com/office/powerpoint/2010/main" val="128883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059872"/>
            <a:ext cx="11575473" cy="5715001"/>
          </a:xfrm>
        </p:spPr>
        <p:txBody>
          <a:bodyPr>
            <a:normAutofit fontScale="92500"/>
          </a:bodyPr>
          <a:lstStyle/>
          <a:p>
            <a:pPr algn="just">
              <a:lnSpc>
                <a:spcPct val="120000"/>
              </a:lnSpc>
            </a:pPr>
            <a:r>
              <a:rPr lang="tr-TR" sz="2400" dirty="0" smtClean="0"/>
              <a:t>Okul/Kurumların acil durum bilgilerinin; MEBBİS İSGB modülüne herhangi bir yazışmaya gerek kalmadan girilmesi, süresi içerisinde girilmeyen veri/bilgi ile yanlış ve eksik girilen veri/bilgilerin İşveren/İşveren Vekilinin sorumluluğunda olduğunun bilinmesi,</a:t>
            </a:r>
          </a:p>
          <a:p>
            <a:pPr algn="just">
              <a:lnSpc>
                <a:spcPct val="120000"/>
              </a:lnSpc>
            </a:pPr>
            <a:endParaRPr lang="tr-TR" sz="2400" dirty="0"/>
          </a:p>
          <a:p>
            <a:pPr algn="just">
              <a:lnSpc>
                <a:spcPct val="120000"/>
              </a:lnSpc>
            </a:pPr>
            <a:r>
              <a:rPr lang="tr-TR" sz="2400" dirty="0" smtClean="0"/>
              <a:t>Hukuki ve idari açıdan herhangi bir durumda MEBBİS İSGB modülünde “Kurum Acil Durum İşlemleri” kaydındaki bilgi ve verilerin güncel olduğu kabul edileceğinden kayıtların en fazla üç iş günü içinde güncellenmesi ve tek kaydın sistem üzerinden tutulması, sadece bir nüshasının imzalanarak işverence dosyasında muhafaza edilmesi,</a:t>
            </a:r>
          </a:p>
          <a:p>
            <a:pPr algn="just">
              <a:lnSpc>
                <a:spcPct val="120000"/>
              </a:lnSpc>
            </a:pPr>
            <a:endParaRPr lang="tr-TR" sz="2400" dirty="0"/>
          </a:p>
          <a:p>
            <a:pPr algn="just">
              <a:lnSpc>
                <a:spcPct val="120000"/>
              </a:lnSpc>
            </a:pPr>
            <a:r>
              <a:rPr lang="tr-TR" sz="2400" dirty="0" smtClean="0"/>
              <a:t>Bakanlığımız taşra teşkilatı ile okul ve kurumlarımızın; İşyeri Sağlık ve Güvenlik Birimi (İSGB) Modülündeki veri giriş alanlarına, bilgi girişlerinin </a:t>
            </a:r>
            <a:r>
              <a:rPr lang="tr-TR" sz="2400" b="1" dirty="0" smtClean="0"/>
              <a:t>28.04.2017 </a:t>
            </a:r>
            <a:r>
              <a:rPr lang="tr-TR" sz="2400" dirty="0" smtClean="0"/>
              <a:t>tarihine kadar tamamlanması,</a:t>
            </a:r>
          </a:p>
          <a:p>
            <a:pPr marL="0" indent="0" algn="just">
              <a:lnSpc>
                <a:spcPct val="120000"/>
              </a:lnSpc>
              <a:buNone/>
            </a:pPr>
            <a:r>
              <a:rPr lang="tr-TR" sz="2400" dirty="0" smtClean="0"/>
              <a:t>hususlarına dikkat edilmesi gerekmektedir.</a:t>
            </a:r>
            <a:endParaRPr lang="tr-TR" sz="2400" dirty="0"/>
          </a:p>
        </p:txBody>
      </p:sp>
    </p:spTree>
    <p:extLst>
      <p:ext uri="{BB962C8B-B14F-4D97-AF65-F5344CB8AC3E}">
        <p14:creationId xmlns:p14="http://schemas.microsoft.com/office/powerpoint/2010/main" val="27723058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0891" y="1024150"/>
            <a:ext cx="11991109" cy="4967514"/>
          </a:xfrm>
          <a:prstGeom prst="rect">
            <a:avLst/>
          </a:prstGeom>
        </p:spPr>
        <p:txBody>
          <a:bodyPr wrap="square">
            <a:spAutoFit/>
          </a:bodyPr>
          <a:lstStyle/>
          <a:p>
            <a:pPr algn="ctr">
              <a:lnSpc>
                <a:spcPct val="120000"/>
              </a:lnSpc>
            </a:pPr>
            <a:r>
              <a:rPr lang="tr-TR" sz="6600" b="1" dirty="0" smtClean="0">
                <a:solidFill>
                  <a:srgbClr val="FF0000"/>
                </a:solidFill>
                <a:effectLst>
                  <a:outerShdw blurRad="38100" dist="38100" dir="2700000" algn="tl">
                    <a:srgbClr val="000000">
                      <a:alpha val="43137"/>
                    </a:srgbClr>
                  </a:outerShdw>
                </a:effectLst>
              </a:rPr>
              <a:t>ACİL DURUM EYLEM PLANI </a:t>
            </a:r>
          </a:p>
          <a:p>
            <a:pPr algn="ctr">
              <a:lnSpc>
                <a:spcPct val="120000"/>
              </a:lnSpc>
            </a:pPr>
            <a:r>
              <a:rPr lang="tr-TR" sz="6600" b="1" dirty="0" smtClean="0">
                <a:solidFill>
                  <a:srgbClr val="FF0000"/>
                </a:solidFill>
                <a:effectLst>
                  <a:outerShdw blurRad="38100" dist="38100" dir="2700000" algn="tl">
                    <a:srgbClr val="000000">
                      <a:alpha val="43137"/>
                    </a:srgbClr>
                  </a:outerShdw>
                </a:effectLst>
              </a:rPr>
              <a:t>ve </a:t>
            </a:r>
          </a:p>
          <a:p>
            <a:pPr algn="ctr">
              <a:lnSpc>
                <a:spcPct val="120000"/>
              </a:lnSpc>
            </a:pPr>
            <a:r>
              <a:rPr lang="tr-TR" sz="6600" b="1" dirty="0" smtClean="0">
                <a:solidFill>
                  <a:srgbClr val="FF0000"/>
                </a:solidFill>
                <a:effectLst>
                  <a:outerShdw blurRad="38100" dist="38100" dir="2700000" algn="tl">
                    <a:srgbClr val="000000">
                      <a:alpha val="43137"/>
                    </a:srgbClr>
                  </a:outerShdw>
                </a:effectLst>
              </a:rPr>
              <a:t>TATBİKAT RAPORLARI ÇIKTILARININ ALINMASI</a:t>
            </a:r>
            <a:endParaRPr lang="tr-TR"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4348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799" y="147851"/>
            <a:ext cx="11965520"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20.ADIM: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«ACİL DURUMLAR» seçildikten sonra </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her bir seçenek için ayrı ayrı rapor alınır.</a:t>
            </a:r>
            <a:endParaRPr lang="tr-TR" sz="3200" b="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0" y="1371599"/>
            <a:ext cx="9969368" cy="5261611"/>
          </a:xfrm>
          <a:prstGeom prst="rect">
            <a:avLst/>
          </a:prstGeom>
        </p:spPr>
      </p:pic>
      <p:cxnSp>
        <p:nvCxnSpPr>
          <p:cNvPr id="6" name="Düz Ok Bağlayıcısı 5"/>
          <p:cNvCxnSpPr/>
          <p:nvPr/>
        </p:nvCxnSpPr>
        <p:spPr>
          <a:xfrm flipV="1">
            <a:off x="5741581" y="1148316"/>
            <a:ext cx="723014" cy="350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flipV="1">
            <a:off x="7286846" y="1839433"/>
            <a:ext cx="1984745" cy="12900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4397223" y="740591"/>
            <a:ext cx="458811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2.Adım: «Rapor Al»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Dikdörtgen 12"/>
          <p:cNvSpPr/>
          <p:nvPr/>
        </p:nvSpPr>
        <p:spPr>
          <a:xfrm>
            <a:off x="7154600" y="1447274"/>
            <a:ext cx="453425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1.Adım: «Deprem»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2845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62" y="106326"/>
            <a:ext cx="5407279" cy="6592185"/>
          </a:xfrm>
          <a:prstGeom prst="rect">
            <a:avLst/>
          </a:prstGeom>
        </p:spPr>
      </p:pic>
      <p:sp>
        <p:nvSpPr>
          <p:cNvPr id="3" name="Dikdörtgen 2"/>
          <p:cNvSpPr/>
          <p:nvPr/>
        </p:nvSpPr>
        <p:spPr>
          <a:xfrm>
            <a:off x="6741042" y="2593339"/>
            <a:ext cx="5241851" cy="1154162"/>
          </a:xfrm>
          <a:prstGeom prst="rect">
            <a:avLst/>
          </a:prstGeom>
        </p:spPr>
        <p:txBody>
          <a:bodyPr wrap="square">
            <a:spAutoFit/>
          </a:bodyPr>
          <a:lstStyle/>
          <a:p>
            <a:pPr marL="637540" algn="just">
              <a:lnSpc>
                <a:spcPct val="115000"/>
              </a:lnSpc>
              <a:spcAft>
                <a:spcPts val="1000"/>
              </a:spcAft>
            </a:pPr>
            <a:r>
              <a:rPr lang="tr-TR" sz="2000" b="1" dirty="0" smtClean="0">
                <a:effectLst/>
                <a:latin typeface="Calibri" panose="020F0502020204030204" pitchFamily="34" charset="0"/>
                <a:ea typeface="Times New Roman" panose="02020603050405020304" pitchFamily="18" charset="0"/>
                <a:cs typeface="Times New Roman" panose="02020603050405020304" pitchFamily="18" charset="0"/>
              </a:rPr>
              <a:t>Aşağıda belirtilen isimler imzalayarak «Acil Durum Eylem Planı» dosyasına konulur.</a:t>
            </a:r>
            <a:endParaRPr lang="tr-T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4530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17" y="1244392"/>
            <a:ext cx="11378934" cy="5386098"/>
          </a:xfrm>
          <a:prstGeom prst="rect">
            <a:avLst/>
          </a:prstGeom>
        </p:spPr>
      </p:pic>
      <p:sp>
        <p:nvSpPr>
          <p:cNvPr id="2" name="Dikdörtgen 1"/>
          <p:cNvSpPr/>
          <p:nvPr/>
        </p:nvSpPr>
        <p:spPr>
          <a:xfrm>
            <a:off x="-398662" y="111884"/>
            <a:ext cx="12454692"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20.ADIM: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RAPORLARI» seçildikten sonra </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her bir seçenek için ayrı ayrı rapor alınır.</a:t>
            </a:r>
            <a:endParaRPr lang="tr-TR" sz="3200" b="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 name="Düz Ok Bağlayıcısı 5"/>
          <p:cNvCxnSpPr/>
          <p:nvPr/>
        </p:nvCxnSpPr>
        <p:spPr>
          <a:xfrm flipV="1">
            <a:off x="5548745" y="1060191"/>
            <a:ext cx="352675" cy="700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flipV="1">
            <a:off x="6577445" y="1185009"/>
            <a:ext cx="2504210" cy="2752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3534626" y="734651"/>
            <a:ext cx="458811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2.Adım: «Rapor Al»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Dikdörtgen 12"/>
          <p:cNvSpPr/>
          <p:nvPr/>
        </p:nvSpPr>
        <p:spPr>
          <a:xfrm>
            <a:off x="7657745" y="794034"/>
            <a:ext cx="453425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1.Adım: «Deprem»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0304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741042" y="2593339"/>
            <a:ext cx="5241851" cy="1154162"/>
          </a:xfrm>
          <a:prstGeom prst="rect">
            <a:avLst/>
          </a:prstGeom>
        </p:spPr>
        <p:txBody>
          <a:bodyPr wrap="square">
            <a:spAutoFit/>
          </a:bodyPr>
          <a:lstStyle/>
          <a:p>
            <a:pPr marL="637540" algn="just">
              <a:lnSpc>
                <a:spcPct val="115000"/>
              </a:lnSpc>
              <a:spcAft>
                <a:spcPts val="1000"/>
              </a:spcAft>
            </a:pPr>
            <a:r>
              <a:rPr lang="tr-TR" sz="2000" b="1" dirty="0" smtClean="0">
                <a:effectLst/>
                <a:latin typeface="Calibri" panose="020F0502020204030204" pitchFamily="34" charset="0"/>
                <a:ea typeface="Times New Roman" panose="02020603050405020304" pitchFamily="18" charset="0"/>
                <a:cs typeface="Times New Roman" panose="02020603050405020304" pitchFamily="18" charset="0"/>
              </a:rPr>
              <a:t>Aşağıda belirtilen isimler imzalayarak «Acil Durum Eylem Planı» dosyasına konulur.</a:t>
            </a:r>
            <a:endParaRPr lang="tr-T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54" y="145472"/>
            <a:ext cx="6084338" cy="6639791"/>
          </a:xfrm>
          <a:prstGeom prst="rect">
            <a:avLst/>
          </a:prstGeom>
        </p:spPr>
      </p:pic>
    </p:spTree>
    <p:extLst>
      <p:ext uri="{BB962C8B-B14F-4D97-AF65-F5344CB8AC3E}">
        <p14:creationId xmlns:p14="http://schemas.microsoft.com/office/powerpoint/2010/main" val="357044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038" y="1481351"/>
            <a:ext cx="11544300" cy="4062651"/>
          </a:xfrm>
          <a:prstGeom prst="rect">
            <a:avLst/>
          </a:prstGeom>
        </p:spPr>
        <p:txBody>
          <a:bodyPr wrap="square">
            <a:spAutoFit/>
          </a:bodyPr>
          <a:lstStyle/>
          <a:p>
            <a:pPr algn="ctr">
              <a:lnSpc>
                <a:spcPct val="120000"/>
              </a:lnSpc>
            </a:pPr>
            <a:r>
              <a:rPr lang="tr-TR" sz="3200" b="1" dirty="0" smtClean="0">
                <a:solidFill>
                  <a:schemeClr val="accent2"/>
                </a:solidFill>
                <a:effectLst>
                  <a:outerShdw blurRad="38100" dist="38100" dir="2700000" algn="tl">
                    <a:srgbClr val="000000">
                      <a:alpha val="43137"/>
                    </a:srgbClr>
                  </a:outerShdw>
                </a:effectLst>
              </a:rPr>
              <a:t>ACİL DURUMLARIN YAŞANMADIĞI NİCE SAĞLIKLI ve GÜVENLİ GÜNLER GEÇİRMENİZ DİLEĞİYLE…</a:t>
            </a:r>
          </a:p>
          <a:p>
            <a:pPr algn="ctr">
              <a:lnSpc>
                <a:spcPct val="120000"/>
              </a:lnSpc>
            </a:pPr>
            <a:endParaRPr lang="tr-TR" sz="2800" b="1" dirty="0">
              <a:solidFill>
                <a:srgbClr val="FF0000"/>
              </a:solidFill>
              <a:effectLst>
                <a:outerShdw blurRad="38100" dist="38100" dir="2700000" algn="tl">
                  <a:srgbClr val="000000">
                    <a:alpha val="43137"/>
                  </a:srgbClr>
                </a:outerShdw>
              </a:effectLst>
            </a:endParaRPr>
          </a:p>
          <a:p>
            <a:pPr algn="ctr">
              <a:lnSpc>
                <a:spcPct val="120000"/>
              </a:lnSpc>
            </a:pPr>
            <a:r>
              <a:rPr lang="tr-TR" sz="11500" b="1" dirty="0" smtClean="0">
                <a:solidFill>
                  <a:srgbClr val="FF0000"/>
                </a:solidFill>
                <a:effectLst>
                  <a:outerShdw blurRad="38100" dist="38100" dir="2700000" algn="tl">
                    <a:srgbClr val="000000">
                      <a:alpha val="43137"/>
                    </a:srgbClr>
                  </a:outerShdw>
                </a:effectLst>
              </a:rPr>
              <a:t>TEŞEKKÜRLER…</a:t>
            </a:r>
            <a:endParaRPr lang="tr-TR"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429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ACİL DURUM İŞLEMLERİ EKRANI</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059872"/>
            <a:ext cx="11575473" cy="5715001"/>
          </a:xfrm>
        </p:spPr>
        <p:txBody>
          <a:bodyPr>
            <a:normAutofit/>
          </a:bodyPr>
          <a:lstStyle/>
          <a:p>
            <a:pPr algn="just">
              <a:lnSpc>
                <a:spcPct val="120000"/>
              </a:lnSpc>
            </a:pPr>
            <a:endParaRPr lang="tr-TR" sz="3200" dirty="0" smtClean="0"/>
          </a:p>
          <a:p>
            <a:pPr algn="just">
              <a:lnSpc>
                <a:spcPct val="120000"/>
              </a:lnSpc>
            </a:pPr>
            <a:r>
              <a:rPr lang="tr-TR" sz="3600" dirty="0" smtClean="0"/>
              <a:t>Acil Durum Ekipleri Bilgi Girişi</a:t>
            </a:r>
          </a:p>
          <a:p>
            <a:pPr algn="just">
              <a:lnSpc>
                <a:spcPct val="120000"/>
              </a:lnSpc>
            </a:pPr>
            <a:r>
              <a:rPr lang="tr-TR" sz="3600" dirty="0" smtClean="0"/>
              <a:t>Acil Durumlar</a:t>
            </a:r>
          </a:p>
          <a:p>
            <a:pPr algn="just">
              <a:lnSpc>
                <a:spcPct val="120000"/>
              </a:lnSpc>
            </a:pPr>
            <a:r>
              <a:rPr lang="tr-TR" sz="3600" dirty="0" smtClean="0"/>
              <a:t>Tatbikat </a:t>
            </a:r>
            <a:r>
              <a:rPr lang="tr-TR" sz="3600" dirty="0"/>
              <a:t>Raporları</a:t>
            </a:r>
          </a:p>
          <a:p>
            <a:pPr algn="just">
              <a:lnSpc>
                <a:spcPct val="120000"/>
              </a:lnSpc>
            </a:pPr>
            <a:r>
              <a:rPr lang="tr-TR" sz="3600" dirty="0"/>
              <a:t> Acil Durum Tahliye Planları</a:t>
            </a:r>
          </a:p>
        </p:txBody>
      </p:sp>
    </p:spTree>
    <p:extLst>
      <p:ext uri="{BB962C8B-B14F-4D97-AF65-F5344CB8AC3E}">
        <p14:creationId xmlns:p14="http://schemas.microsoft.com/office/powerpoint/2010/main" val="300812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734291" y="1327005"/>
            <a:ext cx="5195454" cy="5156921"/>
          </a:xfrm>
          <a:ln w="19050">
            <a:solidFill>
              <a:schemeClr val="tx1"/>
            </a:solidFill>
            <a:prstDash val="solid"/>
          </a:ln>
        </p:spPr>
        <p:txBody>
          <a:bodyPr>
            <a:normAutofit fontScale="77500" lnSpcReduction="20000"/>
          </a:bodyPr>
          <a:lstStyle/>
          <a:p>
            <a:pPr marL="0" indent="0" algn="ctr">
              <a:buNone/>
            </a:pPr>
            <a:endParaRPr lang="tr-TR" sz="4000" dirty="0" smtClean="0">
              <a:solidFill>
                <a:srgbClr val="FF0000"/>
              </a:solidFill>
            </a:endParaRPr>
          </a:p>
          <a:p>
            <a:pPr marL="0" indent="0" algn="ctr">
              <a:buNone/>
            </a:pPr>
            <a:r>
              <a:rPr lang="tr-TR" sz="4000" u="sng" dirty="0" smtClean="0">
                <a:solidFill>
                  <a:srgbClr val="FF0000"/>
                </a:solidFill>
              </a:rPr>
              <a:t>ACİL DURUMLAR</a:t>
            </a:r>
          </a:p>
          <a:p>
            <a:r>
              <a:rPr lang="tr-TR" dirty="0" smtClean="0"/>
              <a:t>Deprem</a:t>
            </a:r>
          </a:p>
          <a:p>
            <a:r>
              <a:rPr lang="tr-TR" dirty="0" smtClean="0"/>
              <a:t>İş Kazası</a:t>
            </a:r>
          </a:p>
          <a:p>
            <a:r>
              <a:rPr lang="tr-TR" dirty="0" smtClean="0"/>
              <a:t>Patlama</a:t>
            </a:r>
          </a:p>
          <a:p>
            <a:r>
              <a:rPr lang="tr-TR" dirty="0" smtClean="0"/>
              <a:t>Sabotaj</a:t>
            </a:r>
          </a:p>
          <a:p>
            <a:r>
              <a:rPr lang="tr-TR" dirty="0" smtClean="0"/>
              <a:t>Sel</a:t>
            </a:r>
          </a:p>
          <a:p>
            <a:r>
              <a:rPr lang="tr-TR" dirty="0" smtClean="0"/>
              <a:t>Yangın</a:t>
            </a:r>
          </a:p>
          <a:p>
            <a:r>
              <a:rPr lang="tr-TR" dirty="0" smtClean="0"/>
              <a:t>Fırtına</a:t>
            </a:r>
          </a:p>
          <a:p>
            <a:r>
              <a:rPr lang="tr-TR" dirty="0" smtClean="0"/>
              <a:t>Gıda Zehirlenmesi</a:t>
            </a:r>
          </a:p>
          <a:p>
            <a:r>
              <a:rPr lang="tr-TR" dirty="0" smtClean="0"/>
              <a:t>Heyelan/Kaya Düşmesi</a:t>
            </a:r>
          </a:p>
          <a:p>
            <a:r>
              <a:rPr lang="tr-TR" dirty="0" smtClean="0"/>
              <a:t>KBRN</a:t>
            </a:r>
          </a:p>
          <a:p>
            <a:r>
              <a:rPr lang="tr-TR" dirty="0" smtClean="0"/>
              <a:t>Çığ</a:t>
            </a:r>
            <a:endParaRPr lang="tr-TR" dirty="0"/>
          </a:p>
        </p:txBody>
      </p:sp>
      <p:sp>
        <p:nvSpPr>
          <p:cNvPr id="7" name="Unvan 1"/>
          <p:cNvSpPr txBox="1">
            <a:spLocks/>
          </p:cNvSpPr>
          <p:nvPr/>
        </p:nvSpPr>
        <p:spPr>
          <a:xfrm>
            <a:off x="734291" y="-1128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FF0000"/>
                </a:solidFill>
                <a:effectLst>
                  <a:outerShdw blurRad="38100" dist="38100" dir="2700000" algn="tl">
                    <a:srgbClr val="000000">
                      <a:alpha val="43137"/>
                    </a:srgbClr>
                  </a:outerShdw>
                </a:effectLst>
                <a:latin typeface="+mn-lt"/>
              </a:rPr>
              <a:t>ACİL DURUM İŞLEMLERİ EKRANI</a:t>
            </a:r>
            <a:endParaRPr lang="tr-TR" b="1" dirty="0">
              <a:solidFill>
                <a:srgbClr val="FF0000"/>
              </a:solidFill>
              <a:effectLst>
                <a:outerShdw blurRad="38100" dist="38100" dir="2700000" algn="tl">
                  <a:srgbClr val="000000">
                    <a:alpha val="43137"/>
                  </a:srgbClr>
                </a:outerShdw>
              </a:effectLst>
              <a:latin typeface="+mn-lt"/>
            </a:endParaRPr>
          </a:p>
        </p:txBody>
      </p:sp>
      <p:sp>
        <p:nvSpPr>
          <p:cNvPr id="9" name="İçerik Yer Tutucusu 3"/>
          <p:cNvSpPr>
            <a:spLocks noGrp="1"/>
          </p:cNvSpPr>
          <p:nvPr>
            <p:ph sz="half" idx="1"/>
          </p:nvPr>
        </p:nvSpPr>
        <p:spPr>
          <a:xfrm>
            <a:off x="6303818" y="1327006"/>
            <a:ext cx="5136573" cy="5156920"/>
          </a:xfrm>
          <a:ln w="19050">
            <a:solidFill>
              <a:schemeClr val="tx1"/>
            </a:solidFill>
            <a:prstDash val="solid"/>
          </a:ln>
        </p:spPr>
        <p:txBody>
          <a:bodyPr>
            <a:normAutofit/>
          </a:bodyPr>
          <a:lstStyle/>
          <a:p>
            <a:pPr marL="0" indent="0" algn="ctr">
              <a:buNone/>
            </a:pPr>
            <a:endParaRPr lang="tr-TR" sz="2000" dirty="0" smtClean="0">
              <a:solidFill>
                <a:srgbClr val="FF0000"/>
              </a:solidFill>
            </a:endParaRPr>
          </a:p>
          <a:p>
            <a:pPr marL="0" indent="0" algn="ctr">
              <a:buNone/>
            </a:pPr>
            <a:r>
              <a:rPr lang="tr-TR" sz="3100" u="sng" dirty="0" smtClean="0">
                <a:solidFill>
                  <a:srgbClr val="FF0000"/>
                </a:solidFill>
              </a:rPr>
              <a:t>TATBİKAT RAPORLARI</a:t>
            </a:r>
          </a:p>
          <a:p>
            <a:r>
              <a:rPr lang="tr-TR" sz="2200" dirty="0" smtClean="0"/>
              <a:t>Doğal Afetler</a:t>
            </a:r>
          </a:p>
          <a:p>
            <a:r>
              <a:rPr lang="tr-TR" sz="2200" dirty="0" smtClean="0"/>
              <a:t>Deprem</a:t>
            </a:r>
          </a:p>
          <a:p>
            <a:r>
              <a:rPr lang="tr-TR" sz="2200" dirty="0" smtClean="0"/>
              <a:t>KBRN</a:t>
            </a:r>
          </a:p>
          <a:p>
            <a:r>
              <a:rPr lang="tr-TR" sz="2200" dirty="0" smtClean="0"/>
              <a:t>Yangın</a:t>
            </a:r>
          </a:p>
          <a:p>
            <a:r>
              <a:rPr lang="tr-TR" sz="2200" dirty="0" smtClean="0"/>
              <a:t>Personel Tahliyesi</a:t>
            </a:r>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3553734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3964</Words>
  <Application>Microsoft Office PowerPoint</Application>
  <PresentationFormat>Geniş ekran</PresentationFormat>
  <Paragraphs>396</Paragraphs>
  <Slides>75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75</vt:i4>
      </vt:variant>
    </vt:vector>
  </HeadingPairs>
  <TitlesOfParts>
    <vt:vector size="81" baseType="lpstr">
      <vt:lpstr>Arial</vt:lpstr>
      <vt:lpstr>Bookman Old Style</vt:lpstr>
      <vt:lpstr>Calibri</vt:lpstr>
      <vt:lpstr>Calibri Light</vt:lpstr>
      <vt:lpstr>Times New Roman</vt:lpstr>
      <vt:lpstr>Office Teması</vt:lpstr>
      <vt:lpstr>PowerPoint Sunusu</vt:lpstr>
      <vt:lpstr>NEDEN MEBBİS İSGB MODÜLÜ-ACİL DURUM İŞLEMLERİ ?</vt:lpstr>
      <vt:lpstr>YASAL DAYANAKLAR</vt:lpstr>
      <vt:lpstr>DİKKAT EDİLMESİ GEREKEN HUSUSLAR</vt:lpstr>
      <vt:lpstr>DİKKAT EDİLMESİ GEREKEN HUSUSLAR</vt:lpstr>
      <vt:lpstr>DİKKAT EDİLMESİ GEREKEN HUSUSLAR</vt:lpstr>
      <vt:lpstr>DİKKAT EDİLMESİ GEREKEN HUSUSLAR</vt:lpstr>
      <vt:lpstr>ACİL DURUM İŞLEMLERİ EKRANI</vt:lpstr>
      <vt:lpstr>PowerPoint Sunusu</vt:lpstr>
      <vt:lpstr>DİKKAT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GEVAŞ İSGB</dc:creator>
  <cp:lastModifiedBy>GEVAŞ İSGB</cp:lastModifiedBy>
  <cp:revision>70</cp:revision>
  <dcterms:created xsi:type="dcterms:W3CDTF">2017-04-11T09:31:32Z</dcterms:created>
  <dcterms:modified xsi:type="dcterms:W3CDTF">2017-04-19T08:12:53Z</dcterms:modified>
</cp:coreProperties>
</file>